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Montserrat" pitchFamily="2" charset="77"/>
      <p:regular r:id="rId44"/>
      <p:bold r:id="rId45"/>
      <p:italic r:id="rId46"/>
      <p:boldItalic r:id="rId47"/>
    </p:embeddedFont>
    <p:embeddedFont>
      <p:font typeface="Montserrat ExtraLight" pitchFamily="2" charset="77"/>
      <p:regular r:id="rId48"/>
      <p:bold r:id="rId49"/>
      <p:italic r:id="rId50"/>
      <p:boldItalic r:id="rId51"/>
    </p:embeddedFont>
    <p:embeddedFont>
      <p:font typeface="Montserrat Light" pitchFamily="2" charset="77"/>
      <p:regular r:id="rId52"/>
      <p:bold r:id="rId53"/>
      <p:italic r:id="rId54"/>
      <p:boldItalic r:id="rId55"/>
    </p:embeddedFont>
    <p:embeddedFont>
      <p:font typeface="Montserrat Thin" pitchFamily="2" charset="77"/>
      <p:regular r:id="rId56"/>
      <p:bold r:id="rId57"/>
      <p:italic r:id="rId58"/>
      <p:boldItalic r:id="rId59"/>
    </p:embeddedFont>
    <p:embeddedFont>
      <p:font typeface="Roboto" panose="02000000000000000000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948">
          <p15:clr>
            <a:srgbClr val="A4A3A4"/>
          </p15:clr>
        </p15:guide>
        <p15:guide id="3" orient="horz" pos="215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>
      <p:cViewPr varScale="1">
        <p:scale>
          <a:sx n="120" d="100"/>
          <a:sy n="120" d="100"/>
        </p:scale>
        <p:origin x="200" y="816"/>
      </p:cViewPr>
      <p:guideLst>
        <p:guide orient="horz" pos="1620"/>
        <p:guide pos="2948"/>
        <p:guide orient="horz" pos="21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font" Target="fonts/font2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c11138e3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c11138e3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c11156ed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c11156ed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c11156ed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c11156ed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c11156ed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c11156ed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c11138e3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c11138e3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c11138e3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c11138e3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c11138e3b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bc11138e3b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c11138e3b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c11138e3b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c11138e3b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c11138e3b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c11138e3b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bc11138e3b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c11138e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c11138e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c11138e3b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c11138e3b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c11138e3b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bc11138e3b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c11138e3b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bc11138e3b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c11138e3b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c11138e3b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c11138e3b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bc11138e3b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c11138e3b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bc11138e3b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bc11138e3b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bc11138e3b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bc11138e3b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bc11138e3b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c11138e3b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bc11138e3b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bc11138e3b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bc11138e3b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c11138e3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c11138e3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c11138e3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c11138e3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bc11138e3b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bc11138e3b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bc11138e3b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bc11138e3b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bc11138e3b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bc11138e3b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bc11138e3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bc11138e3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bc11138e3b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bc11138e3b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bc11138e3b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bc11138e3b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bc11138e3b_2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bc11138e3b_2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c11138e3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c11138e3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c11138e3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c11138e3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c11138e3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c11138e3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c11138e3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c11138e3b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c11138e3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c11138e3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c11156ed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c11156ed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49.png"/><Relationship Id="rId5" Type="http://schemas.openxmlformats.org/officeDocument/2006/relationships/image" Target="../media/image10.png"/><Relationship Id="rId10" Type="http://schemas.openxmlformats.org/officeDocument/2006/relationships/image" Target="../media/image26.png"/><Relationship Id="rId4" Type="http://schemas.openxmlformats.org/officeDocument/2006/relationships/image" Target="../media/image54.png"/><Relationship Id="rId9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17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hyperlink" Target="http://drive.google.com/file/d/15LbQ9kxX2weZU2SLD1odCvpzJGqfqDqG/view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" y="0"/>
            <a:ext cx="34330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341675" y="460625"/>
            <a:ext cx="4116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rgbClr val="F38123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GRUPO FIJI </a:t>
            </a:r>
            <a:endParaRPr sz="3500">
              <a:solidFill>
                <a:srgbClr val="F38123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243725" y="2910800"/>
            <a:ext cx="4312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Montserrat Thin"/>
                <a:ea typeface="Montserrat Thin"/>
                <a:cs typeface="Montserrat Thin"/>
                <a:sym typeface="Montserrat Thin"/>
              </a:rPr>
              <a:t>DATA PROJECT 2</a:t>
            </a:r>
            <a:endParaRPr sz="17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243725" y="1684138"/>
            <a:ext cx="4312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999999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QUALITY</a:t>
            </a:r>
            <a:r>
              <a:rPr lang="en-GB" sz="4000"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lang="en-GB" sz="4000">
                <a:solidFill>
                  <a:srgbClr val="434343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LIFE</a:t>
            </a:r>
            <a:endParaRPr sz="4000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5419725" y="3210200"/>
            <a:ext cx="178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Andreu Soriano</a:t>
            </a:r>
            <a:endParaRPr sz="1200">
              <a:solidFill>
                <a:srgbClr val="999999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Inés Muñoz</a:t>
            </a:r>
            <a:endParaRPr sz="1200">
              <a:solidFill>
                <a:srgbClr val="999999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Pablo Penadés</a:t>
            </a:r>
            <a:endParaRPr sz="1200">
              <a:solidFill>
                <a:srgbClr val="999999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Rosa Llorca</a:t>
            </a:r>
            <a:endParaRPr sz="1200">
              <a:solidFill>
                <a:srgbClr val="999999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311700" y="254825"/>
            <a:ext cx="371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ALMACENAMIENTO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6999" y="1026327"/>
            <a:ext cx="2281201" cy="7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2525" y="822388"/>
            <a:ext cx="2002306" cy="10420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/>
        </p:nvSpPr>
        <p:spPr>
          <a:xfrm>
            <a:off x="809625" y="1954150"/>
            <a:ext cx="320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Sistema de indexación inversa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599575" y="2444025"/>
            <a:ext cx="320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Motor de búsqueda de texto referente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432925" y="2865675"/>
            <a:ext cx="349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A raíz de un índice, se puede establecer un patrón gracias al cual se realizan búsquedas a modo “querie”.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5501200" y="1942950"/>
            <a:ext cx="241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Simple, escalable y segura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5348950" y="2397350"/>
            <a:ext cx="279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Admite todo tipo de archivos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357450" y="4245450"/>
            <a:ext cx="3757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Almacenar toda la información de los tweets y los “match”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1884275" y="3779825"/>
            <a:ext cx="682200" cy="324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6216450" y="3672350"/>
            <a:ext cx="682200" cy="324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 txBox="1"/>
          <p:nvPr/>
        </p:nvSpPr>
        <p:spPr>
          <a:xfrm>
            <a:off x="4815550" y="2854550"/>
            <a:ext cx="3585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Tarifas en función del almacenamiento y la frecuencia de acceso a los datos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4728850" y="4148775"/>
            <a:ext cx="397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Almacenar todo lo relacionado con las casas y los usuarios:  imágenes, comentaros, descripciones, etc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12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3"/>
          <p:cNvSpPr txBox="1"/>
          <p:nvPr/>
        </p:nvSpPr>
        <p:spPr>
          <a:xfrm>
            <a:off x="311700" y="254825"/>
            <a:ext cx="265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VISUALIZACIÓN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20" name="Google Shape;220;p23"/>
          <p:cNvPicPr preferRelativeResize="0"/>
          <p:nvPr/>
        </p:nvPicPr>
        <p:blipFill rotWithShape="1">
          <a:blip r:embed="rId4">
            <a:alphaModFix/>
          </a:blip>
          <a:srcRect t="27427" b="31919"/>
          <a:stretch/>
        </p:blipFill>
        <p:spPr>
          <a:xfrm>
            <a:off x="5124391" y="254831"/>
            <a:ext cx="2734000" cy="11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 txBox="1"/>
          <p:nvPr/>
        </p:nvSpPr>
        <p:spPr>
          <a:xfrm>
            <a:off x="4554050" y="1602463"/>
            <a:ext cx="45099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 visualiza la información almacenada en ficheros Json dentro de Elasticsearch, se crean índices que sirven como patrones para visualizar la información.</a:t>
            </a:r>
            <a:endParaRPr sz="1700"/>
          </a:p>
        </p:txBody>
      </p:sp>
      <p:sp>
        <p:nvSpPr>
          <p:cNvPr id="222" name="Google Shape;222;p23"/>
          <p:cNvSpPr txBox="1"/>
          <p:nvPr/>
        </p:nvSpPr>
        <p:spPr>
          <a:xfrm>
            <a:off x="4509800" y="2683800"/>
            <a:ext cx="4598400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Light"/>
              <a:buChar char="●"/>
            </a:pPr>
            <a:r>
              <a:rPr lang="en-GB"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Diferentes tipos de visualizaciones</a:t>
            </a:r>
            <a:endParaRPr sz="13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Light"/>
              <a:buChar char="●"/>
            </a:pPr>
            <a:r>
              <a:rPr lang="en-GB"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Dashboards interactivos</a:t>
            </a:r>
            <a:endParaRPr sz="13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Light"/>
              <a:buChar char="●"/>
            </a:pPr>
            <a:r>
              <a:rPr lang="en-GB"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Actualización de la información en tiempo real</a:t>
            </a:r>
            <a:endParaRPr sz="13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3" name="Google Shape;22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pic>
        <p:nvPicPr>
          <p:cNvPr id="9" name="Google Shape;548;p46">
            <a:extLst>
              <a:ext uri="{FF2B5EF4-FFF2-40B4-BE49-F238E27FC236}">
                <a16:creationId xmlns:a16="http://schemas.microsoft.com/office/drawing/2014/main" id="{85943F75-CA06-3647-B101-6DAB9BA207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438" y="1737822"/>
            <a:ext cx="4394562" cy="2131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4"/>
          <p:cNvSpPr txBox="1"/>
          <p:nvPr/>
        </p:nvSpPr>
        <p:spPr>
          <a:xfrm>
            <a:off x="311700" y="254825"/>
            <a:ext cx="396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MONITORIZACIÓN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1" name="Google Shape;23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232" name="Google Shape;2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9725" y="254825"/>
            <a:ext cx="1163751" cy="118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079" y="1057273"/>
            <a:ext cx="2305532" cy="7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 txBox="1"/>
          <p:nvPr/>
        </p:nvSpPr>
        <p:spPr>
          <a:xfrm>
            <a:off x="5081700" y="1642300"/>
            <a:ext cx="3740700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Monitorización del rendimiento, tráfico, estado de servidores, memoria, etc.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Se integra con Prometheus y Elasticsearch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Open source</a:t>
            </a:r>
            <a:endParaRPr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446950" y="2047650"/>
            <a:ext cx="3585000" cy="26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Software de monitorización y gestión de alertas en tiempo real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Monitorización de los contenedores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Se instala en cada uno de los nodos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Permite hacer “queries” sobre el rendimiento de los nodos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Open source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36" name="Google Shape;23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4600" y="3376255"/>
            <a:ext cx="3373989" cy="1589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5"/>
          <p:cNvSpPr txBox="1"/>
          <p:nvPr/>
        </p:nvSpPr>
        <p:spPr>
          <a:xfrm>
            <a:off x="311700" y="254825"/>
            <a:ext cx="372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CALIDAD DEL DATO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3" name="Google Shape;24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pic>
        <p:nvPicPr>
          <p:cNvPr id="244" name="Google Shape;2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125" y="0"/>
            <a:ext cx="2636550" cy="189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 txBox="1"/>
          <p:nvPr/>
        </p:nvSpPr>
        <p:spPr>
          <a:xfrm>
            <a:off x="311700" y="3304950"/>
            <a:ext cx="1371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Garantiza la precisión de la entrada de datos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2009150" y="3277275"/>
            <a:ext cx="157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Sin codificar.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Implementa reglas de calidad de forma sencilla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3910600" y="3304950"/>
            <a:ext cx="1371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Amplia variedad de reglas predefinidas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5477900" y="3277275"/>
            <a:ext cx="1690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Visualización de la calidad de los datos en tiempo real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5"/>
          <p:cNvSpPr txBox="1"/>
          <p:nvPr/>
        </p:nvSpPr>
        <p:spPr>
          <a:xfrm>
            <a:off x="7261813" y="3277275"/>
            <a:ext cx="157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Aplica las reglas de calidad del dato a todo el equipo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50" name="Google Shape;25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538" y="2209800"/>
            <a:ext cx="82867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4625" y="2219325"/>
            <a:ext cx="7810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6163" y="2238375"/>
            <a:ext cx="7524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5063" y="2238375"/>
            <a:ext cx="7905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73375" y="2295525"/>
            <a:ext cx="75247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 txBox="1"/>
          <p:nvPr/>
        </p:nvSpPr>
        <p:spPr>
          <a:xfrm>
            <a:off x="311700" y="254825"/>
            <a:ext cx="138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ROLES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789425" y="1596150"/>
            <a:ext cx="2046300" cy="1951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6"/>
          <p:cNvSpPr/>
          <p:nvPr/>
        </p:nvSpPr>
        <p:spPr>
          <a:xfrm>
            <a:off x="3548850" y="1596150"/>
            <a:ext cx="2046300" cy="1951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999999">
                <a:alpha val="7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6"/>
          <p:cNvSpPr/>
          <p:nvPr/>
        </p:nvSpPr>
        <p:spPr>
          <a:xfrm>
            <a:off x="6308275" y="1596150"/>
            <a:ext cx="2046300" cy="1951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265" name="Google Shape;2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925" y="2071688"/>
            <a:ext cx="1000125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 txBox="1"/>
          <p:nvPr/>
        </p:nvSpPr>
        <p:spPr>
          <a:xfrm>
            <a:off x="728075" y="3810000"/>
            <a:ext cx="216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Data engineer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26"/>
          <p:cNvSpPr txBox="1"/>
          <p:nvPr/>
        </p:nvSpPr>
        <p:spPr>
          <a:xfrm>
            <a:off x="3487500" y="3810000"/>
            <a:ext cx="216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DevOps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1363" y="2021687"/>
            <a:ext cx="1100125" cy="11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6"/>
          <p:cNvSpPr txBox="1"/>
          <p:nvPr/>
        </p:nvSpPr>
        <p:spPr>
          <a:xfrm>
            <a:off x="6308275" y="3810000"/>
            <a:ext cx="216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Full-stack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2496" y="2021684"/>
            <a:ext cx="1100125" cy="11001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7"/>
          <p:cNvSpPr txBox="1"/>
          <p:nvPr/>
        </p:nvSpPr>
        <p:spPr>
          <a:xfrm>
            <a:off x="311700" y="254825"/>
            <a:ext cx="2932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 ENGINEER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77" name="Google Shape;27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278" name="Google Shape;278;p27"/>
          <p:cNvSpPr/>
          <p:nvPr/>
        </p:nvSpPr>
        <p:spPr>
          <a:xfrm>
            <a:off x="5038725" y="371550"/>
            <a:ext cx="3876600" cy="44004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9" name="Google Shape;279;p27"/>
          <p:cNvPicPr preferRelativeResize="0"/>
          <p:nvPr/>
        </p:nvPicPr>
        <p:blipFill rotWithShape="1">
          <a:blip r:embed="rId4">
            <a:alphaModFix/>
          </a:blip>
          <a:srcRect t="695"/>
          <a:stretch/>
        </p:blipFill>
        <p:spPr>
          <a:xfrm>
            <a:off x="5178125" y="585225"/>
            <a:ext cx="3597801" cy="397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7"/>
          <p:cNvSpPr txBox="1"/>
          <p:nvPr/>
        </p:nvSpPr>
        <p:spPr>
          <a:xfrm>
            <a:off x="524125" y="1706950"/>
            <a:ext cx="4133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</a:pPr>
            <a:r>
              <a:rPr lang="en-GB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Desarrollo de sistemas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</a:pPr>
            <a:r>
              <a:rPr lang="en-GB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Tecnologías distribuidas/Big Data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</a:pPr>
            <a:r>
              <a:rPr lang="en-GB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Certificación GCP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</a:pPr>
            <a:r>
              <a:rPr lang="en-GB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 analysis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</a:pPr>
            <a:r>
              <a:rPr lang="en-GB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 quality &amp; governance</a:t>
            </a:r>
            <a:endParaRPr sz="2000"/>
          </a:p>
        </p:txBody>
      </p:sp>
      <p:pic>
        <p:nvPicPr>
          <p:cNvPr id="281" name="Google Shape;28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748" y="3378200"/>
            <a:ext cx="3090850" cy="8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8"/>
          <p:cNvSpPr txBox="1"/>
          <p:nvPr/>
        </p:nvSpPr>
        <p:spPr>
          <a:xfrm>
            <a:off x="311700" y="254825"/>
            <a:ext cx="2716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DevOps/Cloud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8" name="Google Shape;28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289" name="Google Shape;289;p28"/>
          <p:cNvSpPr/>
          <p:nvPr/>
        </p:nvSpPr>
        <p:spPr>
          <a:xfrm>
            <a:off x="5038725" y="371550"/>
            <a:ext cx="3876600" cy="44004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0" name="Google Shape;2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200" y="542188"/>
            <a:ext cx="3559651" cy="40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8"/>
          <p:cNvSpPr txBox="1"/>
          <p:nvPr/>
        </p:nvSpPr>
        <p:spPr>
          <a:xfrm>
            <a:off x="553000" y="1668975"/>
            <a:ext cx="4324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</a:pPr>
            <a:r>
              <a:rPr lang="en-GB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Certificación GCP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</a:pPr>
            <a:r>
              <a:rPr lang="en-GB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Experiencia en desarrollo de sistemas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</a:pPr>
            <a:r>
              <a:rPr lang="en-GB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Seguridad en Cloud</a:t>
            </a:r>
            <a:endParaRPr sz="2000"/>
          </a:p>
        </p:txBody>
      </p:sp>
      <p:pic>
        <p:nvPicPr>
          <p:cNvPr id="292" name="Google Shape;29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847" y="2966103"/>
            <a:ext cx="2670562" cy="17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9"/>
          <p:cNvSpPr txBox="1"/>
          <p:nvPr/>
        </p:nvSpPr>
        <p:spPr>
          <a:xfrm>
            <a:off x="311700" y="254825"/>
            <a:ext cx="2932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FULL-STACK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9" name="Google Shape;29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300" name="Google Shape;300;p29"/>
          <p:cNvSpPr/>
          <p:nvPr/>
        </p:nvSpPr>
        <p:spPr>
          <a:xfrm>
            <a:off x="5038725" y="371550"/>
            <a:ext cx="3876600" cy="44004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1" name="Google Shape;3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263" y="531488"/>
            <a:ext cx="3561526" cy="40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514425" y="1830100"/>
            <a:ext cx="38766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</a:pPr>
            <a:r>
              <a:rPr lang="en-GB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Certificación AWS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</a:pPr>
            <a:r>
              <a:rPr lang="en-GB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SQL/NoSQL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</a:pPr>
            <a:r>
              <a:rPr lang="en-GB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Servicios RESTful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</a:pPr>
            <a:r>
              <a:rPr lang="en-GB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Experiencia en front y back</a:t>
            </a:r>
            <a:endParaRPr sz="2000"/>
          </a:p>
        </p:txBody>
      </p:sp>
      <p:pic>
        <p:nvPicPr>
          <p:cNvPr id="303" name="Google Shape;30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199" y="3250324"/>
            <a:ext cx="3561525" cy="852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311700" y="254825"/>
            <a:ext cx="169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GESTIÓN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10" name="Google Shape;31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311" name="Google Shape;3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862" y="666050"/>
            <a:ext cx="201627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/>
          <p:nvPr/>
        </p:nvSpPr>
        <p:spPr>
          <a:xfrm>
            <a:off x="1557450" y="1333500"/>
            <a:ext cx="6029100" cy="3429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3" name="Google Shape;313;p30"/>
          <p:cNvPicPr preferRelativeResize="0"/>
          <p:nvPr/>
        </p:nvPicPr>
        <p:blipFill rotWithShape="1">
          <a:blip r:embed="rId5">
            <a:alphaModFix/>
          </a:blip>
          <a:srcRect t="7373"/>
          <a:stretch/>
        </p:blipFill>
        <p:spPr>
          <a:xfrm>
            <a:off x="1704975" y="1552575"/>
            <a:ext cx="5734050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1"/>
          <p:cNvSpPr txBox="1"/>
          <p:nvPr/>
        </p:nvSpPr>
        <p:spPr>
          <a:xfrm>
            <a:off x="311700" y="254825"/>
            <a:ext cx="2030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TIEMPO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231625" y="254825"/>
            <a:ext cx="1589700" cy="2152200"/>
          </a:xfrm>
          <a:prstGeom prst="frame">
            <a:avLst>
              <a:gd name="adj1" fmla="val 2878"/>
            </a:avLst>
          </a:prstGeom>
          <a:solidFill>
            <a:srgbClr val="F38123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1"/>
          <p:cNvSpPr txBox="1"/>
          <p:nvPr/>
        </p:nvSpPr>
        <p:spPr>
          <a:xfrm>
            <a:off x="420925" y="992375"/>
            <a:ext cx="1211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Montserrat Light"/>
                <a:ea typeface="Montserrat Light"/>
                <a:cs typeface="Montserrat Light"/>
                <a:sym typeface="Montserrat Light"/>
              </a:rPr>
              <a:t>14.5</a:t>
            </a:r>
            <a:endParaRPr sz="32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2" name="Google Shape;322;p31"/>
          <p:cNvSpPr txBox="1"/>
          <p:nvPr/>
        </p:nvSpPr>
        <p:spPr>
          <a:xfrm>
            <a:off x="471525" y="1839900"/>
            <a:ext cx="11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Thin"/>
                <a:ea typeface="Montserrat Thin"/>
                <a:cs typeface="Montserrat Thin"/>
                <a:sym typeface="Montserrat Thin"/>
              </a:rPr>
              <a:t>semanas</a:t>
            </a:r>
            <a:endParaRPr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323" name="Google Shape;32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pic>
        <p:nvPicPr>
          <p:cNvPr id="324" name="Google Shape;3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7350" y="808927"/>
            <a:ext cx="6577976" cy="387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</p:pic>
      <p:sp>
        <p:nvSpPr>
          <p:cNvPr id="325" name="Google Shape;325;p31"/>
          <p:cNvSpPr/>
          <p:nvPr/>
        </p:nvSpPr>
        <p:spPr>
          <a:xfrm>
            <a:off x="2562225" y="942900"/>
            <a:ext cx="6153300" cy="1095600"/>
          </a:xfrm>
          <a:prstGeom prst="frame">
            <a:avLst>
              <a:gd name="adj1" fmla="val 2203"/>
            </a:avLst>
          </a:prstGeom>
          <a:solidFill>
            <a:srgbClr val="F381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1"/>
          <p:cNvSpPr txBox="1"/>
          <p:nvPr/>
        </p:nvSpPr>
        <p:spPr>
          <a:xfrm>
            <a:off x="312025" y="2705100"/>
            <a:ext cx="14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MVP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31"/>
          <p:cNvSpPr txBox="1"/>
          <p:nvPr/>
        </p:nvSpPr>
        <p:spPr>
          <a:xfrm>
            <a:off x="312025" y="3038625"/>
            <a:ext cx="14289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3.5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semanas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11700" y="254825"/>
            <a:ext cx="138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ÍNDICE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1078075" y="1019275"/>
            <a:ext cx="3087300" cy="3644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4905675" y="1019275"/>
            <a:ext cx="3087300" cy="3644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1078075" y="1040425"/>
            <a:ext cx="2822700" cy="3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</a:pPr>
            <a:r>
              <a:rPr lang="en-GB" sz="1200">
                <a:latin typeface="Montserrat Light"/>
                <a:ea typeface="Montserrat Light"/>
                <a:cs typeface="Montserrat Light"/>
                <a:sym typeface="Montserrat Light"/>
              </a:rPr>
              <a:t>CONTEXTO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</a:pPr>
            <a:r>
              <a:rPr lang="en-GB" sz="1000">
                <a:latin typeface="Montserrat Light"/>
                <a:ea typeface="Montserrat Light"/>
                <a:cs typeface="Montserrat Light"/>
                <a:sym typeface="Montserrat Light"/>
              </a:rPr>
              <a:t>SISTEMA</a:t>
            </a:r>
            <a:endParaRPr sz="10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Montserrat Light"/>
              <a:buChar char="○"/>
            </a:pPr>
            <a:r>
              <a:rPr lang="en-GB" sz="1000">
                <a:latin typeface="Montserrat Light"/>
                <a:ea typeface="Montserrat Light"/>
                <a:cs typeface="Montserrat Light"/>
                <a:sym typeface="Montserrat Light"/>
              </a:rPr>
              <a:t>REQUISITOS</a:t>
            </a:r>
            <a:endParaRPr sz="10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</a:pPr>
            <a:r>
              <a:rPr lang="en-GB" sz="1200">
                <a:latin typeface="Montserrat Light"/>
                <a:ea typeface="Montserrat Light"/>
                <a:cs typeface="Montserrat Light"/>
                <a:sym typeface="Montserrat Light"/>
              </a:rPr>
              <a:t>ARQUITECTURA COMPLETA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○"/>
            </a:pPr>
            <a:r>
              <a:rPr lang="en-GB" sz="1200">
                <a:latin typeface="Montserrat Light"/>
                <a:ea typeface="Montserrat Light"/>
                <a:cs typeface="Montserrat Light"/>
                <a:sym typeface="Montserrat Light"/>
              </a:rPr>
              <a:t>INGESTIÓN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○"/>
            </a:pPr>
            <a:r>
              <a:rPr lang="en-GB" sz="1200">
                <a:latin typeface="Montserrat Light"/>
                <a:ea typeface="Montserrat Light"/>
                <a:cs typeface="Montserrat Light"/>
                <a:sym typeface="Montserrat Light"/>
              </a:rPr>
              <a:t>STREAMING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○"/>
            </a:pPr>
            <a:r>
              <a:rPr lang="en-GB" sz="1200">
                <a:latin typeface="Montserrat Light"/>
                <a:ea typeface="Montserrat Light"/>
                <a:cs typeface="Montserrat Light"/>
                <a:sym typeface="Montserrat Light"/>
              </a:rPr>
              <a:t>PROCESAMIENTO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○"/>
            </a:pPr>
            <a:r>
              <a:rPr lang="en-GB" sz="1200">
                <a:latin typeface="Montserrat Light"/>
                <a:ea typeface="Montserrat Light"/>
                <a:cs typeface="Montserrat Light"/>
                <a:sym typeface="Montserrat Light"/>
              </a:rPr>
              <a:t>ALMACENAMIENTO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○"/>
            </a:pPr>
            <a:r>
              <a:rPr lang="en-GB" sz="1200">
                <a:latin typeface="Montserrat Light"/>
                <a:ea typeface="Montserrat Light"/>
                <a:cs typeface="Montserrat Light"/>
                <a:sym typeface="Montserrat Light"/>
              </a:rPr>
              <a:t>VISUALIZACIÓN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○"/>
            </a:pPr>
            <a:r>
              <a:rPr lang="en-GB" sz="1200">
                <a:latin typeface="Montserrat Light"/>
                <a:ea typeface="Montserrat Light"/>
                <a:cs typeface="Montserrat Light"/>
                <a:sym typeface="Montserrat Light"/>
              </a:rPr>
              <a:t>MONITORIZACIÓN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○"/>
            </a:pPr>
            <a:r>
              <a:rPr lang="en-GB" sz="1200">
                <a:latin typeface="Montserrat Light"/>
                <a:ea typeface="Montserrat Light"/>
                <a:cs typeface="Montserrat Light"/>
                <a:sym typeface="Montserrat Light"/>
              </a:rPr>
              <a:t>CALIDAD DEL DATO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5037975" y="1040425"/>
            <a:ext cx="2822700" cy="3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</a:pPr>
            <a:r>
              <a:rPr lang="en-GB" sz="1200">
                <a:latin typeface="Montserrat Light"/>
                <a:ea typeface="Montserrat Light"/>
                <a:cs typeface="Montserrat Light"/>
                <a:sym typeface="Montserrat Light"/>
              </a:rPr>
              <a:t>ROLES</a:t>
            </a:r>
            <a:endParaRPr sz="10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</a:pPr>
            <a:r>
              <a:rPr lang="en-GB" sz="1200">
                <a:latin typeface="Montserrat Light"/>
                <a:ea typeface="Montserrat Light"/>
                <a:cs typeface="Montserrat Light"/>
                <a:sym typeface="Montserrat Light"/>
              </a:rPr>
              <a:t>GESTIÓN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</a:pPr>
            <a:r>
              <a:rPr lang="en-GB" sz="1200">
                <a:latin typeface="Montserrat Light"/>
                <a:ea typeface="Montserrat Light"/>
                <a:cs typeface="Montserrat Light"/>
                <a:sym typeface="Montserrat Light"/>
              </a:rPr>
              <a:t>TIEMPO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</a:pPr>
            <a:r>
              <a:rPr lang="en-GB" sz="1200">
                <a:latin typeface="Montserrat Light"/>
                <a:ea typeface="Montserrat Light"/>
                <a:cs typeface="Montserrat Light"/>
                <a:sym typeface="Montserrat Light"/>
              </a:rPr>
              <a:t>COSTES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</a:pPr>
            <a:r>
              <a:rPr lang="en-GB" sz="1200">
                <a:latin typeface="Montserrat Light"/>
                <a:ea typeface="Montserrat Light"/>
                <a:cs typeface="Montserrat Light"/>
                <a:sym typeface="Montserrat Light"/>
              </a:rPr>
              <a:t>MVP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Light"/>
              <a:buChar char="○"/>
            </a:pPr>
            <a:r>
              <a:rPr lang="en-GB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INGESTIÓN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Light"/>
              <a:buChar char="○"/>
            </a:pPr>
            <a:r>
              <a:rPr lang="en-GB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STREAMING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Light"/>
              <a:buChar char="○"/>
            </a:pPr>
            <a:r>
              <a:rPr lang="en-GB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PROCESAMIENTO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Light"/>
              <a:buChar char="○"/>
            </a:pPr>
            <a:r>
              <a:rPr lang="en-GB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ALMACENAMIENTO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Light"/>
              <a:buChar char="○"/>
            </a:pPr>
            <a:r>
              <a:rPr lang="en-GB"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VISUALIZACIÓN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</a:pPr>
            <a:r>
              <a:rPr lang="en-GB" sz="1200">
                <a:latin typeface="Montserrat Light"/>
                <a:ea typeface="Montserrat Light"/>
                <a:cs typeface="Montserrat Light"/>
                <a:sym typeface="Montserrat Light"/>
              </a:rPr>
              <a:t>RESULTADOS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Char char="●"/>
            </a:pPr>
            <a:r>
              <a:rPr lang="en-GB" sz="1200">
                <a:latin typeface="Montserrat Light"/>
                <a:ea typeface="Montserrat Light"/>
                <a:cs typeface="Montserrat Light"/>
                <a:sym typeface="Montserrat Light"/>
              </a:rPr>
              <a:t>SIGUIENTES PASOS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267700" y="335825"/>
            <a:ext cx="1381800" cy="392100"/>
          </a:xfrm>
          <a:prstGeom prst="bracePair">
            <a:avLst/>
          </a:prstGeom>
          <a:noFill/>
          <a:ln w="9525" cap="flat" cmpd="sng">
            <a:solidFill>
              <a:srgbClr val="F381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2"/>
          <p:cNvSpPr txBox="1"/>
          <p:nvPr/>
        </p:nvSpPr>
        <p:spPr>
          <a:xfrm>
            <a:off x="311700" y="254825"/>
            <a:ext cx="2030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GANTT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34" name="Google Shape;3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263" y="1026496"/>
            <a:ext cx="6767475" cy="319262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</p:pic>
      <p:sp>
        <p:nvSpPr>
          <p:cNvPr id="335" name="Google Shape;33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3"/>
          <p:cNvSpPr txBox="1"/>
          <p:nvPr/>
        </p:nvSpPr>
        <p:spPr>
          <a:xfrm>
            <a:off x="311700" y="254825"/>
            <a:ext cx="192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COSTES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2861850" y="966001"/>
            <a:ext cx="3420300" cy="3211500"/>
          </a:xfrm>
          <a:prstGeom prst="donut">
            <a:avLst>
              <a:gd name="adj" fmla="val 1663"/>
            </a:avLst>
          </a:prstGeom>
          <a:solidFill>
            <a:srgbClr val="F38123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3"/>
          <p:cNvSpPr/>
          <p:nvPr/>
        </p:nvSpPr>
        <p:spPr>
          <a:xfrm>
            <a:off x="3626399" y="2217498"/>
            <a:ext cx="1891200" cy="18510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sp>
        <p:nvSpPr>
          <p:cNvPr id="345" name="Google Shape;345;p33"/>
          <p:cNvSpPr txBox="1"/>
          <p:nvPr/>
        </p:nvSpPr>
        <p:spPr>
          <a:xfrm>
            <a:off x="3568298" y="1489630"/>
            <a:ext cx="200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Light"/>
                <a:ea typeface="Montserrat Light"/>
                <a:cs typeface="Montserrat Light"/>
                <a:sym typeface="Montserrat Light"/>
              </a:rPr>
              <a:t>77,786.90€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46" name="Google Shape;346;p33"/>
          <p:cNvSpPr txBox="1"/>
          <p:nvPr/>
        </p:nvSpPr>
        <p:spPr>
          <a:xfrm>
            <a:off x="3568198" y="2942909"/>
            <a:ext cx="200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3,014.11€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47" name="Google Shape;347;p33"/>
          <p:cNvSpPr txBox="1"/>
          <p:nvPr/>
        </p:nvSpPr>
        <p:spPr>
          <a:xfrm>
            <a:off x="6282150" y="1372100"/>
            <a:ext cx="911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F38123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sz="2100">
              <a:solidFill>
                <a:srgbClr val="F3812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4"/>
          <p:cNvSpPr txBox="1"/>
          <p:nvPr/>
        </p:nvSpPr>
        <p:spPr>
          <a:xfrm>
            <a:off x="311700" y="254825"/>
            <a:ext cx="2030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DESGLOSE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54" name="Google Shape;35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pic>
        <p:nvPicPr>
          <p:cNvPr id="355" name="Google Shape;3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8799" y="1317775"/>
            <a:ext cx="5586400" cy="30732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5"/>
          <p:cNvSpPr txBox="1"/>
          <p:nvPr/>
        </p:nvSpPr>
        <p:spPr>
          <a:xfrm>
            <a:off x="311700" y="254825"/>
            <a:ext cx="265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INMOVILIZADO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62" name="Google Shape;36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pic>
        <p:nvPicPr>
          <p:cNvPr id="363" name="Google Shape;36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4975" y="1384225"/>
            <a:ext cx="5734050" cy="1866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</p:pic>
      <p:pic>
        <p:nvPicPr>
          <p:cNvPr id="364" name="Google Shape;364;p35"/>
          <p:cNvPicPr preferRelativeResize="0"/>
          <p:nvPr/>
        </p:nvPicPr>
        <p:blipFill rotWithShape="1">
          <a:blip r:embed="rId5">
            <a:alphaModFix/>
          </a:blip>
          <a:srcRect l="680" t="37312" r="-679" b="37315"/>
          <a:stretch/>
        </p:blipFill>
        <p:spPr>
          <a:xfrm>
            <a:off x="311700" y="3793822"/>
            <a:ext cx="1594800" cy="2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3500" y="3697713"/>
            <a:ext cx="878874" cy="4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62202" y="3615063"/>
            <a:ext cx="1355230" cy="62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5"/>
          <p:cNvPicPr preferRelativeResize="0"/>
          <p:nvPr/>
        </p:nvPicPr>
        <p:blipFill rotWithShape="1">
          <a:blip r:embed="rId8">
            <a:alphaModFix/>
          </a:blip>
          <a:srcRect l="5490" t="24170" r="11314" b="28841"/>
          <a:stretch/>
        </p:blipFill>
        <p:spPr>
          <a:xfrm>
            <a:off x="4447248" y="3731902"/>
            <a:ext cx="135894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45850" y="3793836"/>
            <a:ext cx="269750" cy="2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8825" y="3826429"/>
            <a:ext cx="987798" cy="204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76132" y="3842923"/>
            <a:ext cx="878874" cy="171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 txBox="1"/>
          <p:nvPr/>
        </p:nvSpPr>
        <p:spPr>
          <a:xfrm>
            <a:off x="311700" y="254825"/>
            <a:ext cx="192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COSTES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77" name="Google Shape;37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sp>
        <p:nvSpPr>
          <p:cNvPr id="378" name="Google Shape;378;p36"/>
          <p:cNvSpPr/>
          <p:nvPr/>
        </p:nvSpPr>
        <p:spPr>
          <a:xfrm>
            <a:off x="4676775" y="881225"/>
            <a:ext cx="3733800" cy="39321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9" name="Google Shape;379;p36"/>
          <p:cNvPicPr preferRelativeResize="0"/>
          <p:nvPr/>
        </p:nvPicPr>
        <p:blipFill rotWithShape="1">
          <a:blip r:embed="rId4">
            <a:alphaModFix/>
          </a:blip>
          <a:srcRect l="852" t="1058"/>
          <a:stretch/>
        </p:blipFill>
        <p:spPr>
          <a:xfrm>
            <a:off x="4876812" y="1283825"/>
            <a:ext cx="3333725" cy="245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6"/>
          <p:cNvSpPr/>
          <p:nvPr/>
        </p:nvSpPr>
        <p:spPr>
          <a:xfrm>
            <a:off x="970500" y="3608025"/>
            <a:ext cx="1264200" cy="1205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6"/>
          <p:cNvSpPr/>
          <p:nvPr/>
        </p:nvSpPr>
        <p:spPr>
          <a:xfrm>
            <a:off x="970500" y="2244625"/>
            <a:ext cx="1264200" cy="1205400"/>
          </a:xfrm>
          <a:prstGeom prst="ellipse">
            <a:avLst/>
          </a:prstGeom>
          <a:solidFill>
            <a:srgbClr val="F38123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6"/>
          <p:cNvSpPr/>
          <p:nvPr/>
        </p:nvSpPr>
        <p:spPr>
          <a:xfrm>
            <a:off x="970500" y="881213"/>
            <a:ext cx="1264200" cy="12054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6"/>
          <p:cNvSpPr txBox="1"/>
          <p:nvPr/>
        </p:nvSpPr>
        <p:spPr>
          <a:xfrm>
            <a:off x="1040700" y="1237625"/>
            <a:ext cx="1123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Montserrat Light"/>
                <a:ea typeface="Montserrat Light"/>
                <a:cs typeface="Montserrat Light"/>
                <a:sym typeface="Montserrat Light"/>
              </a:rPr>
              <a:t>+28.3%</a:t>
            </a:r>
            <a:endParaRPr sz="20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84" name="Google Shape;384;p36"/>
          <p:cNvSpPr txBox="1"/>
          <p:nvPr/>
        </p:nvSpPr>
        <p:spPr>
          <a:xfrm>
            <a:off x="1040700" y="2601025"/>
            <a:ext cx="1123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Montserrat Light"/>
                <a:ea typeface="Montserrat Light"/>
                <a:cs typeface="Montserrat Light"/>
                <a:sym typeface="Montserrat Light"/>
              </a:rPr>
              <a:t>+10%</a:t>
            </a:r>
            <a:endParaRPr sz="20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85" name="Google Shape;385;p36"/>
          <p:cNvSpPr txBox="1"/>
          <p:nvPr/>
        </p:nvSpPr>
        <p:spPr>
          <a:xfrm>
            <a:off x="1040700" y="3964425"/>
            <a:ext cx="1123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Montserrat Light"/>
                <a:ea typeface="Montserrat Light"/>
                <a:cs typeface="Montserrat Light"/>
                <a:sym typeface="Montserrat Light"/>
              </a:rPr>
              <a:t>-15%</a:t>
            </a:r>
            <a:endParaRPr sz="20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86" name="Google Shape;386;p36"/>
          <p:cNvSpPr txBox="1"/>
          <p:nvPr/>
        </p:nvSpPr>
        <p:spPr>
          <a:xfrm>
            <a:off x="2164500" y="1283825"/>
            <a:ext cx="221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COTIZACIÓN S.S.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87" name="Google Shape;387;p36"/>
          <p:cNvSpPr txBox="1"/>
          <p:nvPr/>
        </p:nvSpPr>
        <p:spPr>
          <a:xfrm>
            <a:off x="2164500" y="2647225"/>
            <a:ext cx="221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SALARIOS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88" name="Google Shape;388;p36"/>
          <p:cNvSpPr txBox="1"/>
          <p:nvPr/>
        </p:nvSpPr>
        <p:spPr>
          <a:xfrm>
            <a:off x="2164500" y="3964425"/>
            <a:ext cx="221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DEDUCCIÓN POR I+D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89" name="Google Shape;389;p36"/>
          <p:cNvSpPr txBox="1"/>
          <p:nvPr/>
        </p:nvSpPr>
        <p:spPr>
          <a:xfrm>
            <a:off x="4890525" y="3949650"/>
            <a:ext cx="3361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Montserrat Light"/>
                <a:ea typeface="Montserrat Light"/>
                <a:cs typeface="Montserrat Light"/>
                <a:sym typeface="Montserrat Light"/>
              </a:rPr>
              <a:t>66,118.86€</a:t>
            </a:r>
            <a:endParaRPr sz="23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7"/>
          <p:cNvSpPr txBox="1"/>
          <p:nvPr/>
        </p:nvSpPr>
        <p:spPr>
          <a:xfrm>
            <a:off x="311700" y="254825"/>
            <a:ext cx="2030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MVP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96" name="Google Shape;396;p37"/>
          <p:cNvPicPr preferRelativeResize="0"/>
          <p:nvPr/>
        </p:nvPicPr>
        <p:blipFill rotWithShape="1">
          <a:blip r:embed="rId4">
            <a:alphaModFix/>
          </a:blip>
          <a:srcRect l="680" t="37312" r="-679" b="37315"/>
          <a:stretch/>
        </p:blipFill>
        <p:spPr>
          <a:xfrm>
            <a:off x="1519857" y="4442400"/>
            <a:ext cx="2843070" cy="4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7"/>
          <p:cNvSpPr txBox="1"/>
          <p:nvPr/>
        </p:nvSpPr>
        <p:spPr>
          <a:xfrm>
            <a:off x="512650" y="1221400"/>
            <a:ext cx="12723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13B20"/>
                </a:solidFill>
                <a:latin typeface="Montserrat"/>
                <a:ea typeface="Montserrat"/>
                <a:cs typeface="Montserrat"/>
                <a:sym typeface="Montserrat"/>
              </a:rPr>
              <a:t>Ingestión</a:t>
            </a:r>
            <a:endParaRPr sz="16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37"/>
          <p:cNvSpPr txBox="1"/>
          <p:nvPr/>
        </p:nvSpPr>
        <p:spPr>
          <a:xfrm>
            <a:off x="0" y="3998575"/>
            <a:ext cx="91440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13B20"/>
                </a:solidFill>
                <a:latin typeface="Montserrat"/>
                <a:ea typeface="Montserrat"/>
                <a:cs typeface="Montserrat"/>
                <a:sym typeface="Montserrat"/>
              </a:rPr>
              <a:t>Infraestructura</a:t>
            </a:r>
            <a:endParaRPr sz="16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37"/>
          <p:cNvSpPr txBox="1"/>
          <p:nvPr/>
        </p:nvSpPr>
        <p:spPr>
          <a:xfrm>
            <a:off x="3363875" y="2640275"/>
            <a:ext cx="20067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13B20"/>
                </a:solidFill>
                <a:latin typeface="Montserrat"/>
                <a:ea typeface="Montserrat"/>
                <a:cs typeface="Montserrat"/>
                <a:sym typeface="Montserrat"/>
              </a:rPr>
              <a:t>Almacenamiento</a:t>
            </a:r>
            <a:endParaRPr sz="16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37"/>
          <p:cNvSpPr txBox="1"/>
          <p:nvPr/>
        </p:nvSpPr>
        <p:spPr>
          <a:xfrm>
            <a:off x="3363875" y="838150"/>
            <a:ext cx="17430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13B20"/>
                </a:solidFill>
                <a:latin typeface="Montserrat"/>
                <a:ea typeface="Montserrat"/>
                <a:cs typeface="Montserrat"/>
                <a:sym typeface="Montserrat"/>
              </a:rPr>
              <a:t>Procesamiento</a:t>
            </a:r>
            <a:endParaRPr sz="16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37"/>
          <p:cNvSpPr txBox="1"/>
          <p:nvPr/>
        </p:nvSpPr>
        <p:spPr>
          <a:xfrm>
            <a:off x="7065250" y="1221400"/>
            <a:ext cx="15885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13B20"/>
                </a:solidFill>
                <a:latin typeface="Montserrat"/>
                <a:ea typeface="Montserrat"/>
                <a:cs typeface="Montserrat"/>
                <a:sym typeface="Montserrat"/>
              </a:rPr>
              <a:t>Visualización</a:t>
            </a:r>
            <a:endParaRPr sz="16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02" name="Google Shape;402;p37"/>
          <p:cNvCxnSpPr/>
          <p:nvPr/>
        </p:nvCxnSpPr>
        <p:spPr>
          <a:xfrm>
            <a:off x="2295025" y="2531000"/>
            <a:ext cx="4029300" cy="150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37"/>
          <p:cNvCxnSpPr/>
          <p:nvPr/>
        </p:nvCxnSpPr>
        <p:spPr>
          <a:xfrm>
            <a:off x="184475" y="782225"/>
            <a:ext cx="8781600" cy="75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37"/>
          <p:cNvCxnSpPr/>
          <p:nvPr/>
        </p:nvCxnSpPr>
        <p:spPr>
          <a:xfrm>
            <a:off x="2117900" y="951950"/>
            <a:ext cx="0" cy="29814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7"/>
          <p:cNvCxnSpPr/>
          <p:nvPr/>
        </p:nvCxnSpPr>
        <p:spPr>
          <a:xfrm>
            <a:off x="6456900" y="951950"/>
            <a:ext cx="7500" cy="29739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6" name="Google Shape;40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8600" y="2910138"/>
            <a:ext cx="2728802" cy="116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6899" y="1175322"/>
            <a:ext cx="2158798" cy="13492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" name="Google Shape;408;p37"/>
          <p:cNvCxnSpPr/>
          <p:nvPr/>
        </p:nvCxnSpPr>
        <p:spPr>
          <a:xfrm>
            <a:off x="169725" y="4021825"/>
            <a:ext cx="8803500" cy="147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9" name="Google Shape;40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200" y="2008850"/>
            <a:ext cx="1588375" cy="97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5288" y="1736067"/>
            <a:ext cx="1588375" cy="15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9274" y="4132500"/>
            <a:ext cx="987632" cy="84504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8"/>
          <p:cNvSpPr txBox="1"/>
          <p:nvPr/>
        </p:nvSpPr>
        <p:spPr>
          <a:xfrm>
            <a:off x="311700" y="254825"/>
            <a:ext cx="4025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INFRAESTRUCTURA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19" name="Google Shape;41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  <p:grpSp>
        <p:nvGrpSpPr>
          <p:cNvPr id="420" name="Google Shape;420;p38"/>
          <p:cNvGrpSpPr/>
          <p:nvPr/>
        </p:nvGrpSpPr>
        <p:grpSpPr>
          <a:xfrm>
            <a:off x="5309025" y="1017025"/>
            <a:ext cx="2925444" cy="3103727"/>
            <a:chOff x="4192860" y="1002149"/>
            <a:chExt cx="3559800" cy="3139200"/>
          </a:xfrm>
        </p:grpSpPr>
        <p:sp>
          <p:nvSpPr>
            <p:cNvPr id="421" name="Google Shape;421;p38"/>
            <p:cNvSpPr/>
            <p:nvPr/>
          </p:nvSpPr>
          <p:spPr>
            <a:xfrm>
              <a:off x="4192860" y="1002149"/>
              <a:ext cx="3559800" cy="31392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999999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 txBox="1"/>
            <p:nvPr/>
          </p:nvSpPr>
          <p:spPr>
            <a:xfrm>
              <a:off x="5294097" y="1521346"/>
              <a:ext cx="2021400" cy="60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999999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4 Docker Containers</a:t>
              </a: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p38"/>
            <p:cNvSpPr txBox="1"/>
            <p:nvPr/>
          </p:nvSpPr>
          <p:spPr>
            <a:xfrm>
              <a:off x="5322419" y="2291786"/>
              <a:ext cx="2021400" cy="1680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999999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¿Por qué Docker?</a:t>
              </a:r>
              <a:endParaRPr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ENTORNO REPETIBLE Y REPLICABLE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COMPATIBILIDAD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AISLAMIENTO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SEGURIDAD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4" name="Google Shape;424;p38"/>
          <p:cNvGrpSpPr/>
          <p:nvPr/>
        </p:nvGrpSpPr>
        <p:grpSpPr>
          <a:xfrm>
            <a:off x="4123325" y="1174172"/>
            <a:ext cx="1707000" cy="1309136"/>
            <a:chOff x="3335324" y="1028642"/>
            <a:chExt cx="1707000" cy="1324500"/>
          </a:xfrm>
        </p:grpSpPr>
        <p:sp>
          <p:nvSpPr>
            <p:cNvPr id="425" name="Google Shape;425;p38"/>
            <p:cNvSpPr/>
            <p:nvPr/>
          </p:nvSpPr>
          <p:spPr>
            <a:xfrm flipH="1">
              <a:off x="3335324" y="1028642"/>
              <a:ext cx="1707000" cy="13245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999999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8"/>
            <p:cNvSpPr txBox="1"/>
            <p:nvPr/>
          </p:nvSpPr>
          <p:spPr>
            <a:xfrm>
              <a:off x="3550011" y="1233275"/>
              <a:ext cx="1274400" cy="388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999999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ELASTIC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7" name="Google Shape;427;p38"/>
          <p:cNvGrpSpPr/>
          <p:nvPr/>
        </p:nvGrpSpPr>
        <p:grpSpPr>
          <a:xfrm>
            <a:off x="4033508" y="2729102"/>
            <a:ext cx="1797005" cy="1230096"/>
            <a:chOff x="3216519" y="2571750"/>
            <a:chExt cx="1944600" cy="1569600"/>
          </a:xfrm>
        </p:grpSpPr>
        <p:sp>
          <p:nvSpPr>
            <p:cNvPr id="428" name="Google Shape;428;p38"/>
            <p:cNvSpPr/>
            <p:nvPr/>
          </p:nvSpPr>
          <p:spPr>
            <a:xfrm rot="10800000">
              <a:off x="3216519" y="2571750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CCCCCC"/>
            </a:solidFill>
            <a:ln>
              <a:noFill/>
            </a:ln>
            <a:effectLst>
              <a:outerShdw blurRad="57150" dist="19050" dir="5400000" algn="bl" rotWithShape="0">
                <a:srgbClr val="999999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8"/>
            <p:cNvSpPr txBox="1"/>
            <p:nvPr/>
          </p:nvSpPr>
          <p:spPr>
            <a:xfrm>
              <a:off x="3461163" y="2814260"/>
              <a:ext cx="1451700" cy="459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ffectLst>
              <a:outerShdw blurRad="57150" dist="19050" dir="5400000" algn="bl" rotWithShape="0">
                <a:srgbClr val="999999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KIBANA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30" name="Google Shape;430;p38"/>
          <p:cNvPicPr preferRelativeResize="0"/>
          <p:nvPr/>
        </p:nvPicPr>
        <p:blipFill rotWithShape="1">
          <a:blip r:embed="rId4">
            <a:alphaModFix/>
          </a:blip>
          <a:srcRect l="15769" t="19668" r="59127" b="21691"/>
          <a:stretch/>
        </p:blipFill>
        <p:spPr>
          <a:xfrm>
            <a:off x="5220650" y="1233675"/>
            <a:ext cx="393605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8"/>
          <p:cNvPicPr preferRelativeResize="0"/>
          <p:nvPr/>
        </p:nvPicPr>
        <p:blipFill rotWithShape="1">
          <a:blip r:embed="rId5">
            <a:alphaModFix/>
          </a:blip>
          <a:srcRect t="29943" r="68696" b="29951"/>
          <a:stretch/>
        </p:blipFill>
        <p:spPr>
          <a:xfrm>
            <a:off x="5156925" y="2853000"/>
            <a:ext cx="393600" cy="47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2" name="Google Shape;432;p38"/>
          <p:cNvGrpSpPr/>
          <p:nvPr/>
        </p:nvGrpSpPr>
        <p:grpSpPr>
          <a:xfrm>
            <a:off x="311776" y="1019901"/>
            <a:ext cx="2868672" cy="3103727"/>
            <a:chOff x="3890852" y="1002161"/>
            <a:chExt cx="3679200" cy="3139200"/>
          </a:xfrm>
        </p:grpSpPr>
        <p:sp>
          <p:nvSpPr>
            <p:cNvPr id="433" name="Google Shape;433;p38"/>
            <p:cNvSpPr/>
            <p:nvPr/>
          </p:nvSpPr>
          <p:spPr>
            <a:xfrm>
              <a:off x="3890852" y="1002161"/>
              <a:ext cx="3679200" cy="3139200"/>
            </a:xfrm>
            <a:prstGeom prst="round2DiagRect">
              <a:avLst>
                <a:gd name="adj1" fmla="val 20996"/>
                <a:gd name="adj2" fmla="val 0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999999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8"/>
            <p:cNvSpPr txBox="1"/>
            <p:nvPr/>
          </p:nvSpPr>
          <p:spPr>
            <a:xfrm>
              <a:off x="4124722" y="1606186"/>
              <a:ext cx="2021400" cy="560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999999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Debian 10 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 vCPUs, 9.75Gb RAM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64GB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5" name="Google Shape;435;p38"/>
            <p:cNvSpPr txBox="1"/>
            <p:nvPr/>
          </p:nvSpPr>
          <p:spPr>
            <a:xfrm>
              <a:off x="4127596" y="2242011"/>
              <a:ext cx="2021400" cy="1680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999999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¿Por qué Cloud?</a:t>
              </a:r>
              <a:endParaRPr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DISPONIBILIDAD DE SERVICIOS INFORMÁTICOS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 PAGA POR EL USO NECESARIO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PERMITE ESCALAR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6" name="Google Shape;436;p38"/>
          <p:cNvGrpSpPr/>
          <p:nvPr/>
        </p:nvGrpSpPr>
        <p:grpSpPr>
          <a:xfrm>
            <a:off x="2329665" y="2729098"/>
            <a:ext cx="1613824" cy="1293664"/>
            <a:chOff x="1271938" y="2571763"/>
            <a:chExt cx="1944600" cy="1569600"/>
          </a:xfrm>
        </p:grpSpPr>
        <p:sp>
          <p:nvSpPr>
            <p:cNvPr id="437" name="Google Shape;437;p38"/>
            <p:cNvSpPr/>
            <p:nvPr/>
          </p:nvSpPr>
          <p:spPr>
            <a:xfrm flipH="1">
              <a:off x="1271938" y="2571763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999999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8"/>
            <p:cNvSpPr txBox="1"/>
            <p:nvPr/>
          </p:nvSpPr>
          <p:spPr>
            <a:xfrm>
              <a:off x="1496688" y="2814260"/>
              <a:ext cx="1451700" cy="459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999999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JUPYTER NOTEBOOK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9" name="Google Shape;439;p38"/>
          <p:cNvGrpSpPr/>
          <p:nvPr/>
        </p:nvGrpSpPr>
        <p:grpSpPr>
          <a:xfrm>
            <a:off x="2252281" y="1189566"/>
            <a:ext cx="1691219" cy="1278334"/>
            <a:chOff x="1271925" y="1002175"/>
            <a:chExt cx="1944600" cy="1551000"/>
          </a:xfrm>
        </p:grpSpPr>
        <p:sp>
          <p:nvSpPr>
            <p:cNvPr id="440" name="Google Shape;440;p38"/>
            <p:cNvSpPr/>
            <p:nvPr/>
          </p:nvSpPr>
          <p:spPr>
            <a:xfrm rot="10800000">
              <a:off x="1271925" y="1002175"/>
              <a:ext cx="1944600" cy="15510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CCCCCC"/>
            </a:solidFill>
            <a:ln>
              <a:noFill/>
            </a:ln>
            <a:effectLst>
              <a:outerShdw blurRad="57150" dist="19050" dir="5400000" algn="bl" rotWithShape="0">
                <a:srgbClr val="999999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8"/>
            <p:cNvSpPr txBox="1"/>
            <p:nvPr/>
          </p:nvSpPr>
          <p:spPr>
            <a:xfrm>
              <a:off x="1496688" y="1244660"/>
              <a:ext cx="1451700" cy="459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ffectLst>
              <a:outerShdw blurRad="57150" dist="19050" dir="5400000" algn="bl" rotWithShape="0">
                <a:srgbClr val="999999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NIFI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42" name="Google Shape;442;p38"/>
          <p:cNvPicPr preferRelativeResize="0"/>
          <p:nvPr/>
        </p:nvPicPr>
        <p:blipFill rotWithShape="1">
          <a:blip r:embed="rId6">
            <a:alphaModFix/>
          </a:blip>
          <a:srcRect r="50702"/>
          <a:stretch/>
        </p:blipFill>
        <p:spPr>
          <a:xfrm>
            <a:off x="3424343" y="1350050"/>
            <a:ext cx="31528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8"/>
          <p:cNvSpPr/>
          <p:nvPr/>
        </p:nvSpPr>
        <p:spPr>
          <a:xfrm>
            <a:off x="3529350" y="2149212"/>
            <a:ext cx="940800" cy="845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4" name="Google Shape;444;p38"/>
          <p:cNvPicPr preferRelativeResize="0"/>
          <p:nvPr/>
        </p:nvPicPr>
        <p:blipFill rotWithShape="1">
          <a:blip r:embed="rId7">
            <a:alphaModFix/>
          </a:blip>
          <a:srcRect b="31712"/>
          <a:stretch/>
        </p:blipFill>
        <p:spPr>
          <a:xfrm>
            <a:off x="3529346" y="2284763"/>
            <a:ext cx="972616" cy="5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8"/>
          <p:cNvPicPr preferRelativeResize="0"/>
          <p:nvPr/>
        </p:nvPicPr>
        <p:blipFill rotWithShape="1">
          <a:blip r:embed="rId8">
            <a:alphaModFix/>
          </a:blip>
          <a:srcRect l="10700" t="37312" r="72539" b="36654"/>
          <a:stretch/>
        </p:blipFill>
        <p:spPr>
          <a:xfrm>
            <a:off x="761100" y="1017025"/>
            <a:ext cx="548700" cy="56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8"/>
          <p:cNvPicPr preferRelativeResize="0"/>
          <p:nvPr/>
        </p:nvPicPr>
        <p:blipFill rotWithShape="1">
          <a:blip r:embed="rId7">
            <a:alphaModFix/>
          </a:blip>
          <a:srcRect b="31712"/>
          <a:stretch/>
        </p:blipFill>
        <p:spPr>
          <a:xfrm>
            <a:off x="7095276" y="1104333"/>
            <a:ext cx="673703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10172" y="2848556"/>
            <a:ext cx="393600" cy="456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9"/>
          <p:cNvSpPr txBox="1"/>
          <p:nvPr/>
        </p:nvSpPr>
        <p:spPr>
          <a:xfrm>
            <a:off x="311700" y="254825"/>
            <a:ext cx="192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INGESTIÓN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54" name="Google Shape;454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  <p:pic>
        <p:nvPicPr>
          <p:cNvPr id="455" name="Google Shape;455;p39"/>
          <p:cNvPicPr preferRelativeResize="0"/>
          <p:nvPr/>
        </p:nvPicPr>
        <p:blipFill rotWithShape="1">
          <a:blip r:embed="rId4">
            <a:alphaModFix/>
          </a:blip>
          <a:srcRect l="1545" t="7663"/>
          <a:stretch/>
        </p:blipFill>
        <p:spPr>
          <a:xfrm>
            <a:off x="537575" y="1148425"/>
            <a:ext cx="8197649" cy="351479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9"/>
          <p:cNvSpPr/>
          <p:nvPr/>
        </p:nvSpPr>
        <p:spPr>
          <a:xfrm>
            <a:off x="537575" y="2512600"/>
            <a:ext cx="1215300" cy="554100"/>
          </a:xfrm>
          <a:prstGeom prst="frame">
            <a:avLst>
              <a:gd name="adj1" fmla="val 4032"/>
            </a:avLst>
          </a:prstGeom>
          <a:solidFill>
            <a:srgbClr val="F38123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9"/>
          <p:cNvSpPr/>
          <p:nvPr/>
        </p:nvSpPr>
        <p:spPr>
          <a:xfrm>
            <a:off x="3585475" y="1797550"/>
            <a:ext cx="1215300" cy="554100"/>
          </a:xfrm>
          <a:prstGeom prst="frame">
            <a:avLst>
              <a:gd name="adj1" fmla="val 4032"/>
            </a:avLst>
          </a:prstGeom>
          <a:solidFill>
            <a:srgbClr val="F38123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9"/>
          <p:cNvSpPr/>
          <p:nvPr/>
        </p:nvSpPr>
        <p:spPr>
          <a:xfrm>
            <a:off x="3737875" y="3318325"/>
            <a:ext cx="1215300" cy="554100"/>
          </a:xfrm>
          <a:prstGeom prst="frame">
            <a:avLst>
              <a:gd name="adj1" fmla="val 4032"/>
            </a:avLst>
          </a:prstGeom>
          <a:solidFill>
            <a:srgbClr val="F38123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9"/>
          <p:cNvSpPr/>
          <p:nvPr/>
        </p:nvSpPr>
        <p:spPr>
          <a:xfrm>
            <a:off x="7469950" y="3318325"/>
            <a:ext cx="1215300" cy="554100"/>
          </a:xfrm>
          <a:prstGeom prst="frame">
            <a:avLst>
              <a:gd name="adj1" fmla="val 4032"/>
            </a:avLst>
          </a:prstGeom>
          <a:solidFill>
            <a:srgbClr val="F38123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9"/>
          <p:cNvSpPr/>
          <p:nvPr/>
        </p:nvSpPr>
        <p:spPr>
          <a:xfrm>
            <a:off x="7316900" y="1778325"/>
            <a:ext cx="1215300" cy="554100"/>
          </a:xfrm>
          <a:prstGeom prst="frame">
            <a:avLst>
              <a:gd name="adj1" fmla="val 4032"/>
            </a:avLst>
          </a:prstGeom>
          <a:solidFill>
            <a:srgbClr val="F38123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1" name="Google Shape;46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325" y="2133896"/>
            <a:ext cx="303250" cy="3032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</p:pic>
      <p:sp>
        <p:nvSpPr>
          <p:cNvPr id="462" name="Google Shape;462;p39"/>
          <p:cNvSpPr txBox="1"/>
          <p:nvPr/>
        </p:nvSpPr>
        <p:spPr>
          <a:xfrm>
            <a:off x="900575" y="2074750"/>
            <a:ext cx="84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@dlpexercisepro1</a:t>
            </a:r>
            <a:endParaRPr sz="600"/>
          </a:p>
        </p:txBody>
      </p:sp>
      <p:sp>
        <p:nvSpPr>
          <p:cNvPr id="463" name="Google Shape;463;p39"/>
          <p:cNvSpPr txBox="1"/>
          <p:nvPr/>
        </p:nvSpPr>
        <p:spPr>
          <a:xfrm>
            <a:off x="967450" y="2235700"/>
            <a:ext cx="84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#mdaedem</a:t>
            </a:r>
            <a:endParaRPr sz="600"/>
          </a:p>
        </p:txBody>
      </p:sp>
      <p:sp>
        <p:nvSpPr>
          <p:cNvPr id="464" name="Google Shape;464;p39"/>
          <p:cNvSpPr txBox="1"/>
          <p:nvPr/>
        </p:nvSpPr>
        <p:spPr>
          <a:xfrm>
            <a:off x="2894875" y="1797550"/>
            <a:ext cx="84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Tweet_Persona</a:t>
            </a:r>
            <a:endParaRPr sz="600"/>
          </a:p>
        </p:txBody>
      </p:sp>
      <p:sp>
        <p:nvSpPr>
          <p:cNvPr id="465" name="Google Shape;465;p39"/>
          <p:cNvSpPr txBox="1"/>
          <p:nvPr/>
        </p:nvSpPr>
        <p:spPr>
          <a:xfrm>
            <a:off x="3157875" y="3383625"/>
            <a:ext cx="84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Tweet_Casa</a:t>
            </a:r>
            <a:endParaRPr sz="600"/>
          </a:p>
        </p:txBody>
      </p:sp>
      <p:sp>
        <p:nvSpPr>
          <p:cNvPr id="466" name="Google Shape;466;p39"/>
          <p:cNvSpPr txBox="1"/>
          <p:nvPr/>
        </p:nvSpPr>
        <p:spPr>
          <a:xfrm>
            <a:off x="7503050" y="1409025"/>
            <a:ext cx="84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Tweet text</a:t>
            </a:r>
            <a:endParaRPr sz="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Tweet ID</a:t>
            </a:r>
            <a:endParaRPr sz="600"/>
          </a:p>
        </p:txBody>
      </p:sp>
      <p:sp>
        <p:nvSpPr>
          <p:cNvPr id="467" name="Google Shape;467;p39"/>
          <p:cNvSpPr txBox="1"/>
          <p:nvPr/>
        </p:nvSpPr>
        <p:spPr>
          <a:xfrm>
            <a:off x="7564150" y="2949025"/>
            <a:ext cx="84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Tweet text</a:t>
            </a:r>
            <a:endParaRPr sz="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Tweet ID</a:t>
            </a:r>
            <a:endParaRPr sz="600"/>
          </a:p>
        </p:txBody>
      </p:sp>
      <p:pic>
        <p:nvPicPr>
          <p:cNvPr id="468" name="Google Shape;468;p39"/>
          <p:cNvPicPr preferRelativeResize="0"/>
          <p:nvPr/>
        </p:nvPicPr>
        <p:blipFill rotWithShape="1">
          <a:blip r:embed="rId6">
            <a:alphaModFix/>
          </a:blip>
          <a:srcRect b="22952"/>
          <a:stretch/>
        </p:blipFill>
        <p:spPr>
          <a:xfrm>
            <a:off x="7967075" y="1396875"/>
            <a:ext cx="548700" cy="3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9"/>
          <p:cNvPicPr preferRelativeResize="0"/>
          <p:nvPr/>
        </p:nvPicPr>
        <p:blipFill rotWithShape="1">
          <a:blip r:embed="rId6">
            <a:alphaModFix/>
          </a:blip>
          <a:srcRect b="22952"/>
          <a:stretch/>
        </p:blipFill>
        <p:spPr>
          <a:xfrm>
            <a:off x="7967075" y="2982050"/>
            <a:ext cx="548700" cy="3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9"/>
          <p:cNvPicPr preferRelativeResize="0"/>
          <p:nvPr/>
        </p:nvPicPr>
        <p:blipFill rotWithShape="1">
          <a:blip r:embed="rId7">
            <a:alphaModFix/>
          </a:blip>
          <a:srcRect r="50702"/>
          <a:stretch/>
        </p:blipFill>
        <p:spPr>
          <a:xfrm>
            <a:off x="8058901" y="189375"/>
            <a:ext cx="548700" cy="684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9"/>
          <p:cNvPicPr preferRelativeResize="0"/>
          <p:nvPr/>
        </p:nvPicPr>
        <p:blipFill rotWithShape="1">
          <a:blip r:embed="rId8">
            <a:alphaModFix/>
          </a:blip>
          <a:srcRect l="15769" t="19668" r="59127" b="21691"/>
          <a:stretch/>
        </p:blipFill>
        <p:spPr>
          <a:xfrm>
            <a:off x="3282226" y="1258375"/>
            <a:ext cx="303246" cy="30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9"/>
          <p:cNvPicPr preferRelativeResize="0"/>
          <p:nvPr/>
        </p:nvPicPr>
        <p:blipFill rotWithShape="1">
          <a:blip r:embed="rId8">
            <a:alphaModFix/>
          </a:blip>
          <a:srcRect l="15769" t="19668" r="59127" b="21691"/>
          <a:stretch/>
        </p:blipFill>
        <p:spPr>
          <a:xfrm>
            <a:off x="3427751" y="4250050"/>
            <a:ext cx="303246" cy="30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4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0"/>
          <p:cNvSpPr txBox="1"/>
          <p:nvPr/>
        </p:nvSpPr>
        <p:spPr>
          <a:xfrm>
            <a:off x="311700" y="254825"/>
            <a:ext cx="333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PROCESAMIENTO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79" name="Google Shape;479;p40"/>
          <p:cNvSpPr txBox="1"/>
          <p:nvPr/>
        </p:nvSpPr>
        <p:spPr>
          <a:xfrm>
            <a:off x="466825" y="942275"/>
            <a:ext cx="228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SCRIPT CASA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0" name="Google Shape;4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1575" y="371725"/>
            <a:ext cx="3274350" cy="46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0"/>
          <p:cNvSpPr txBox="1"/>
          <p:nvPr/>
        </p:nvSpPr>
        <p:spPr>
          <a:xfrm>
            <a:off x="346300" y="1475825"/>
            <a:ext cx="3913800" cy="2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El script se ejecuta cada vez que NIFI recibe un nuevo tweet “tipo” casa.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Se obtienen los argumentos Id y texto del nuevo tweet de NIFI.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Los campos: city, rooms, price y house_id se almacenan en una lista.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Se añade la geo coordenada de la ciudad correspondiente. (Se usa un dataframe externo).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Almacena la información necesaria en el índice clean_house.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2" name="Google Shape;48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5550" y="202950"/>
            <a:ext cx="554100" cy="5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41"/>
          <p:cNvPicPr preferRelativeResize="0"/>
          <p:nvPr/>
        </p:nvPicPr>
        <p:blipFill rotWithShape="1">
          <a:blip r:embed="rId3">
            <a:alphaModFix amt="50000"/>
          </a:blip>
          <a:srcRect l="-860" r="859"/>
          <a:stretch/>
        </p:blipFill>
        <p:spPr>
          <a:xfrm>
            <a:off x="-89650" y="0"/>
            <a:ext cx="92336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1"/>
          <p:cNvSpPr txBox="1"/>
          <p:nvPr/>
        </p:nvSpPr>
        <p:spPr>
          <a:xfrm>
            <a:off x="311700" y="254825"/>
            <a:ext cx="333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PROCESAMIENTO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90" name="Google Shape;490;p41"/>
          <p:cNvSpPr txBox="1"/>
          <p:nvPr/>
        </p:nvSpPr>
        <p:spPr>
          <a:xfrm>
            <a:off x="466825" y="942275"/>
            <a:ext cx="228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SCRIPT PRINCIPAL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41"/>
          <p:cNvSpPr txBox="1"/>
          <p:nvPr/>
        </p:nvSpPr>
        <p:spPr>
          <a:xfrm>
            <a:off x="406325" y="1342475"/>
            <a:ext cx="3937200" cy="49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El script se ejecuta cada vez que NIFI recibe un nuevo tweet “tipo” persona.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obtienen los argumentos Id y texto del nuevo tweet de NIFI.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 campos: name, salary, members, age y hobbies se almacenan en una lista.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 ciudades se ordenan en base a los hobbies del usuario.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Query para encontrar la casa ideal: city = ciudad de la lista, rooms &gt;= members, price &lt;= budget.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Casa ideal: almacena el texto del “tweet casa” en una variable.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Procesamiento del texto para la respuesta del tweet y para almacenar en el índice “monitoring”.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492" name="Google Shape;49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925" y="77800"/>
            <a:ext cx="3123800" cy="49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5550" y="202950"/>
            <a:ext cx="554100" cy="5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311700" y="254825"/>
            <a:ext cx="2030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CONTEXTO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11" y="1337800"/>
            <a:ext cx="3853388" cy="24679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337800"/>
            <a:ext cx="4084300" cy="24679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2"/>
          <p:cNvSpPr txBox="1"/>
          <p:nvPr/>
        </p:nvSpPr>
        <p:spPr>
          <a:xfrm>
            <a:off x="311700" y="254825"/>
            <a:ext cx="333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PROCESAMIENTO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00" name="Google Shape;500;p42"/>
          <p:cNvSpPr txBox="1"/>
          <p:nvPr/>
        </p:nvSpPr>
        <p:spPr>
          <a:xfrm>
            <a:off x="466825" y="942275"/>
            <a:ext cx="228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1" name="Google Shape;501;p42"/>
          <p:cNvSpPr txBox="1"/>
          <p:nvPr/>
        </p:nvSpPr>
        <p:spPr>
          <a:xfrm>
            <a:off x="406325" y="1342475"/>
            <a:ext cx="39372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502" name="Google Shape;5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5550" y="202950"/>
            <a:ext cx="554100" cy="5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  <p:sp>
        <p:nvSpPr>
          <p:cNvPr id="504" name="Google Shape;504;p42"/>
          <p:cNvSpPr/>
          <p:nvPr/>
        </p:nvSpPr>
        <p:spPr>
          <a:xfrm>
            <a:off x="315100" y="1428900"/>
            <a:ext cx="7944900" cy="13791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re.split</a:t>
            </a:r>
            <a:r>
              <a:rPr lang="en-GB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:   Almacenar palabras clave en una lista</a:t>
            </a:r>
            <a:endParaRPr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50">
                <a:latin typeface="Consolas"/>
                <a:ea typeface="Consolas"/>
                <a:cs typeface="Consolas"/>
                <a:sym typeface="Consolas"/>
              </a:rPr>
              <a:t>stopwords = {'house','in','is', 'with','free','for','renting','rooms','available','and','a','monthly','cost','of','u20ac', 'code','mdaedem'}</a:t>
            </a:r>
            <a:endParaRPr sz="115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latin typeface="Consolas"/>
                <a:ea typeface="Consolas"/>
                <a:cs typeface="Consolas"/>
                <a:sym typeface="Consolas"/>
              </a:rPr>
              <a:t>result  = [word for word in re.split("\W+",tweet_text) if word.lower() not in stopwords]</a:t>
            </a:r>
            <a:endParaRPr sz="115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nsolas"/>
                <a:ea typeface="Consolas"/>
                <a:cs typeface="Consolas"/>
                <a:sym typeface="Consolas"/>
              </a:rPr>
              <a:t>result = [city,rooms,price]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p42"/>
          <p:cNvSpPr/>
          <p:nvPr/>
        </p:nvSpPr>
        <p:spPr>
          <a:xfrm>
            <a:off x="339550" y="3056150"/>
            <a:ext cx="7896000" cy="18021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Algoritmo ordenar ciudades:</a:t>
            </a:r>
            <a:endParaRPr b="1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-"/>
            </a:pPr>
            <a:r>
              <a:rPr lang="en-GB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DF con las puntuaciones de cada ciudad.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-"/>
            </a:pPr>
            <a:r>
              <a:rPr lang="en-GB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Lista con las puntuaciones del cliente.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cada ciudad: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Score_ciudad =|(beach_ciudad - beach)|+|(party_ciudad - party)|+|(nature_ciudad - nature)|+|(city_ciudad - city)|</a:t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GB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Ordenar de menor a mayor puntuación.</a:t>
            </a:r>
            <a:r>
              <a:rPr lang="en-GB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3"/>
          <p:cNvSpPr txBox="1"/>
          <p:nvPr/>
        </p:nvSpPr>
        <p:spPr>
          <a:xfrm>
            <a:off x="311700" y="254825"/>
            <a:ext cx="333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PROCESAMIENTO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11" name="Google Shape;511;p43"/>
          <p:cNvSpPr txBox="1"/>
          <p:nvPr/>
        </p:nvSpPr>
        <p:spPr>
          <a:xfrm>
            <a:off x="466825" y="942275"/>
            <a:ext cx="228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43"/>
          <p:cNvSpPr txBox="1"/>
          <p:nvPr/>
        </p:nvSpPr>
        <p:spPr>
          <a:xfrm>
            <a:off x="406325" y="1342475"/>
            <a:ext cx="39372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513" name="Google Shape;5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5550" y="202950"/>
            <a:ext cx="554100" cy="5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406325" y="1405050"/>
            <a:ext cx="3440400" cy="21306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Query:</a:t>
            </a:r>
            <a:endParaRPr b="1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Cuando la query no encuentre ninguna casa con la primera ciudad de la lista, pasará a la siguiente.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 no se encuentra ninguna casa una vez terminado el loop con todas las ciudades, se responderá al tweet indicando que no hay ningún match en estos momentos. </a:t>
            </a:r>
            <a:endParaRPr b="1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6" name="Google Shape;51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5038" y="696300"/>
            <a:ext cx="3613475" cy="40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44"/>
          <p:cNvPicPr preferRelativeResize="0"/>
          <p:nvPr/>
        </p:nvPicPr>
        <p:blipFill rotWithShape="1">
          <a:blip r:embed="rId3">
            <a:alphaModFix amt="50000"/>
          </a:blip>
          <a:srcRect l="-860" r="859"/>
          <a:stretch/>
        </p:blipFill>
        <p:spPr>
          <a:xfrm>
            <a:off x="-89650" y="0"/>
            <a:ext cx="92336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4"/>
          <p:cNvSpPr txBox="1"/>
          <p:nvPr/>
        </p:nvSpPr>
        <p:spPr>
          <a:xfrm>
            <a:off x="311700" y="254825"/>
            <a:ext cx="333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ALMACENAMIENTO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23" name="Google Shape;52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251" y="920575"/>
            <a:ext cx="1673699" cy="3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4"/>
          <p:cNvSpPr txBox="1"/>
          <p:nvPr/>
        </p:nvSpPr>
        <p:spPr>
          <a:xfrm>
            <a:off x="3541050" y="920575"/>
            <a:ext cx="167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CLEAN HOUSE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5" name="Google Shape;52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675" y="1432425"/>
            <a:ext cx="8319507" cy="33974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45"/>
          <p:cNvPicPr preferRelativeResize="0"/>
          <p:nvPr/>
        </p:nvPicPr>
        <p:blipFill rotWithShape="1">
          <a:blip r:embed="rId3">
            <a:alphaModFix amt="50000"/>
          </a:blip>
          <a:srcRect l="-860" r="859"/>
          <a:stretch/>
        </p:blipFill>
        <p:spPr>
          <a:xfrm>
            <a:off x="-89650" y="0"/>
            <a:ext cx="92336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5"/>
          <p:cNvSpPr txBox="1"/>
          <p:nvPr/>
        </p:nvSpPr>
        <p:spPr>
          <a:xfrm>
            <a:off x="311700" y="254825"/>
            <a:ext cx="333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ALMACENAMIENTO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33" name="Google Shape;53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251" y="920575"/>
            <a:ext cx="1673699" cy="3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5"/>
          <p:cNvSpPr txBox="1"/>
          <p:nvPr/>
        </p:nvSpPr>
        <p:spPr>
          <a:xfrm>
            <a:off x="3541050" y="920575"/>
            <a:ext cx="36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MONITORING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5" name="Google Shape;53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250" y="1432425"/>
            <a:ext cx="8211852" cy="342704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46"/>
          <p:cNvPicPr preferRelativeResize="0"/>
          <p:nvPr/>
        </p:nvPicPr>
        <p:blipFill rotWithShape="1">
          <a:blip r:embed="rId3">
            <a:alphaModFix amt="50000"/>
          </a:blip>
          <a:srcRect l="-860" r="859"/>
          <a:stretch/>
        </p:blipFill>
        <p:spPr>
          <a:xfrm>
            <a:off x="-89650" y="0"/>
            <a:ext cx="92336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6"/>
          <p:cNvSpPr txBox="1"/>
          <p:nvPr/>
        </p:nvSpPr>
        <p:spPr>
          <a:xfrm>
            <a:off x="311700" y="254825"/>
            <a:ext cx="333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VISUALIZACIÓN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43" name="Google Shape;54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850" y="254825"/>
            <a:ext cx="1154625" cy="10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  <p:pic>
        <p:nvPicPr>
          <p:cNvPr id="546" name="Google Shape;546;p46"/>
          <p:cNvPicPr preferRelativeResize="0"/>
          <p:nvPr/>
        </p:nvPicPr>
        <p:blipFill rotWithShape="1">
          <a:blip r:embed="rId5">
            <a:alphaModFix/>
          </a:blip>
          <a:srcRect r="16749"/>
          <a:stretch/>
        </p:blipFill>
        <p:spPr>
          <a:xfrm>
            <a:off x="6381176" y="1313951"/>
            <a:ext cx="2326464" cy="153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1164" y="2850299"/>
            <a:ext cx="2326464" cy="131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223" y="1309145"/>
            <a:ext cx="6242929" cy="2855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4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7"/>
          <p:cNvSpPr txBox="1"/>
          <p:nvPr/>
        </p:nvSpPr>
        <p:spPr>
          <a:xfrm>
            <a:off x="311700" y="254825"/>
            <a:ext cx="271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RESULTADOS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55" name="Google Shape;555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  <p:pic>
        <p:nvPicPr>
          <p:cNvPr id="556" name="Google Shape;556;p47" title="Results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375" y="857250"/>
            <a:ext cx="7775900" cy="39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4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8"/>
          <p:cNvSpPr txBox="1"/>
          <p:nvPr/>
        </p:nvSpPr>
        <p:spPr>
          <a:xfrm>
            <a:off x="311700" y="254825"/>
            <a:ext cx="4260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SIGUIENTES PASOS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63" name="Google Shape;563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  <p:sp>
        <p:nvSpPr>
          <p:cNvPr id="564" name="Google Shape;564;p48"/>
          <p:cNvSpPr/>
          <p:nvPr/>
        </p:nvSpPr>
        <p:spPr>
          <a:xfrm>
            <a:off x="1135975" y="1470450"/>
            <a:ext cx="1121400" cy="11013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8"/>
          <p:cNvSpPr/>
          <p:nvPr/>
        </p:nvSpPr>
        <p:spPr>
          <a:xfrm>
            <a:off x="4011300" y="1470450"/>
            <a:ext cx="1121400" cy="1101300"/>
          </a:xfrm>
          <a:prstGeom prst="ellipse">
            <a:avLst/>
          </a:prstGeom>
          <a:solidFill>
            <a:srgbClr val="F38123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8"/>
          <p:cNvSpPr/>
          <p:nvPr/>
        </p:nvSpPr>
        <p:spPr>
          <a:xfrm>
            <a:off x="7012650" y="1470450"/>
            <a:ext cx="1121400" cy="11013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8"/>
          <p:cNvSpPr txBox="1"/>
          <p:nvPr/>
        </p:nvSpPr>
        <p:spPr>
          <a:xfrm>
            <a:off x="3477150" y="2863625"/>
            <a:ext cx="24057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513B20"/>
                </a:solidFill>
                <a:latin typeface="Montserrat"/>
                <a:ea typeface="Montserrat"/>
                <a:cs typeface="Montserrat"/>
                <a:sym typeface="Montserrat"/>
              </a:rPr>
              <a:t>Colaboración con inmobiliarias de las ciudades más populares según DP1</a:t>
            </a:r>
            <a:endParaRPr sz="11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8" name="Google Shape;568;p48"/>
          <p:cNvSpPr txBox="1"/>
          <p:nvPr/>
        </p:nvSpPr>
        <p:spPr>
          <a:xfrm>
            <a:off x="660925" y="2863625"/>
            <a:ext cx="25881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513B20"/>
                </a:solidFill>
                <a:latin typeface="Montserrat"/>
                <a:ea typeface="Montserrat"/>
                <a:cs typeface="Montserrat"/>
                <a:sym typeface="Montserrat"/>
              </a:rPr>
              <a:t>Desarrollo de IA para mejorar la experiencia de usuario (comentarios y recomendaciones más humanizadas)</a:t>
            </a:r>
            <a:endParaRPr sz="11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513B20"/>
                </a:solidFill>
                <a:latin typeface="Montserrat"/>
                <a:ea typeface="Montserrat"/>
                <a:cs typeface="Montserrat"/>
                <a:sym typeface="Montserrat"/>
              </a:rPr>
              <a:t>Incluir link en el tweet con imágenes y tour virtual por la casa</a:t>
            </a:r>
            <a:endParaRPr sz="11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9" name="Google Shape;569;p48"/>
          <p:cNvSpPr txBox="1"/>
          <p:nvPr/>
        </p:nvSpPr>
        <p:spPr>
          <a:xfrm>
            <a:off x="6569100" y="2863625"/>
            <a:ext cx="20085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513B20"/>
                </a:solidFill>
                <a:latin typeface="Montserrat"/>
                <a:ea typeface="Montserrat"/>
                <a:cs typeface="Montserrat"/>
                <a:sym typeface="Montserrat"/>
              </a:rPr>
              <a:t>Expandirse a las ciudades más populares</a:t>
            </a:r>
            <a:endParaRPr sz="11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4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" y="0"/>
            <a:ext cx="34330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9"/>
          <p:cNvSpPr txBox="1"/>
          <p:nvPr/>
        </p:nvSpPr>
        <p:spPr>
          <a:xfrm>
            <a:off x="4725675" y="3420000"/>
            <a:ext cx="3171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38123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GRUPO FIJI </a:t>
            </a:r>
            <a:endParaRPr sz="1900">
              <a:solidFill>
                <a:srgbClr val="F38123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577" name="Google Shape;577;p49"/>
          <p:cNvSpPr txBox="1"/>
          <p:nvPr/>
        </p:nvSpPr>
        <p:spPr>
          <a:xfrm>
            <a:off x="4155525" y="264488"/>
            <a:ext cx="4312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999999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QUALITY</a:t>
            </a:r>
            <a:r>
              <a:rPr lang="en-GB" sz="2400"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lang="en-GB" sz="2400">
                <a:solidFill>
                  <a:srgbClr val="434343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LIFE</a:t>
            </a:r>
            <a:endParaRPr sz="2400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578" name="Google Shape;578;p49"/>
          <p:cNvSpPr txBox="1"/>
          <p:nvPr/>
        </p:nvSpPr>
        <p:spPr>
          <a:xfrm>
            <a:off x="5548675" y="3909025"/>
            <a:ext cx="1783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999999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Andreu Soriano</a:t>
            </a:r>
            <a:endParaRPr sz="900">
              <a:solidFill>
                <a:srgbClr val="999999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999999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Inés Muñoz</a:t>
            </a:r>
            <a:endParaRPr sz="900">
              <a:solidFill>
                <a:srgbClr val="999999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999999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Pablo Penadés</a:t>
            </a:r>
            <a:endParaRPr sz="900">
              <a:solidFill>
                <a:srgbClr val="999999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999999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Rosa Llorca</a:t>
            </a:r>
            <a:endParaRPr sz="900">
              <a:solidFill>
                <a:srgbClr val="999999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579" name="Google Shape;579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  <p:sp>
        <p:nvSpPr>
          <p:cNvPr id="580" name="Google Shape;580;p49"/>
          <p:cNvSpPr txBox="1"/>
          <p:nvPr/>
        </p:nvSpPr>
        <p:spPr>
          <a:xfrm>
            <a:off x="4155525" y="1817538"/>
            <a:ext cx="43122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GRACIAS</a:t>
            </a:r>
            <a:endParaRPr sz="37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43" y="0"/>
            <a:ext cx="9144000" cy="514341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311700" y="254825"/>
            <a:ext cx="2009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SISTEMA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8564" y="2167474"/>
            <a:ext cx="1254320" cy="77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91" y="2842617"/>
            <a:ext cx="1210970" cy="839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6704" y="1684723"/>
            <a:ext cx="1138089" cy="59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7">
            <a:alphaModFix/>
          </a:blip>
          <a:srcRect l="680" t="37312" r="-679" b="37315"/>
          <a:stretch/>
        </p:blipFill>
        <p:spPr>
          <a:xfrm>
            <a:off x="1367399" y="4078044"/>
            <a:ext cx="2856150" cy="48311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1366320" y="1605800"/>
            <a:ext cx="16377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13B20"/>
                </a:solidFill>
                <a:latin typeface="Montserrat"/>
                <a:ea typeface="Montserrat"/>
                <a:cs typeface="Montserrat"/>
                <a:sym typeface="Montserrat"/>
              </a:rPr>
              <a:t>Ingestión</a:t>
            </a:r>
            <a:endParaRPr sz="16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8">
            <a:alphaModFix/>
          </a:blip>
          <a:srcRect t="13142" b="25900"/>
          <a:stretch/>
        </p:blipFill>
        <p:spPr>
          <a:xfrm>
            <a:off x="5050599" y="3953678"/>
            <a:ext cx="2006319" cy="61149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961500" y="3738735"/>
            <a:ext cx="72210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13B20"/>
                </a:solidFill>
                <a:latin typeface="Montserrat"/>
                <a:ea typeface="Montserrat"/>
                <a:cs typeface="Montserrat"/>
                <a:sym typeface="Montserrat"/>
              </a:rPr>
              <a:t>Infraestructura</a:t>
            </a:r>
            <a:endParaRPr sz="16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5" name="Google Shape;95;p16"/>
          <p:cNvCxnSpPr/>
          <p:nvPr/>
        </p:nvCxnSpPr>
        <p:spPr>
          <a:xfrm>
            <a:off x="1095530" y="3757095"/>
            <a:ext cx="6951900" cy="117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89396" y="2073156"/>
            <a:ext cx="1436894" cy="107767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3617900" y="2545750"/>
            <a:ext cx="20091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13B20"/>
                </a:solidFill>
                <a:latin typeface="Montserrat"/>
                <a:ea typeface="Montserrat"/>
                <a:cs typeface="Montserrat"/>
                <a:sym typeface="Montserrat"/>
              </a:rPr>
              <a:t>Almacenamiento</a:t>
            </a:r>
            <a:endParaRPr sz="16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3861829" y="1286225"/>
            <a:ext cx="13407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13B20"/>
                </a:solidFill>
                <a:latin typeface="Montserrat"/>
                <a:ea typeface="Montserrat"/>
                <a:cs typeface="Montserrat"/>
                <a:sym typeface="Montserrat"/>
              </a:rPr>
              <a:t>Procesado</a:t>
            </a:r>
            <a:endParaRPr sz="16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6605473" y="1545625"/>
            <a:ext cx="12543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13B20"/>
                </a:solidFill>
                <a:latin typeface="Montserrat"/>
                <a:ea typeface="Montserrat"/>
                <a:cs typeface="Montserrat"/>
                <a:sym typeface="Montserrat"/>
              </a:rPr>
              <a:t>Analítica</a:t>
            </a:r>
            <a:endParaRPr sz="16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0" name="Google Shape;100;p16"/>
          <p:cNvCxnSpPr/>
          <p:nvPr/>
        </p:nvCxnSpPr>
        <p:spPr>
          <a:xfrm>
            <a:off x="2773852" y="2459461"/>
            <a:ext cx="3181800" cy="117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6"/>
          <p:cNvCxnSpPr/>
          <p:nvPr/>
        </p:nvCxnSpPr>
        <p:spPr>
          <a:xfrm>
            <a:off x="1107178" y="1198824"/>
            <a:ext cx="6934800" cy="60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2633979" y="1332853"/>
            <a:ext cx="0" cy="23544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6060431" y="1332853"/>
            <a:ext cx="6000" cy="23484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311700" y="254825"/>
            <a:ext cx="2118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REQUISITOS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311700" y="1895550"/>
            <a:ext cx="1381800" cy="1352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2096400" y="1895550"/>
            <a:ext cx="1381800" cy="1352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latin typeface="Montserrat"/>
                <a:ea typeface="Montserrat"/>
                <a:cs typeface="Montserrat"/>
                <a:sym typeface="Montserrat"/>
              </a:rPr>
              <a:t>#</a:t>
            </a:r>
            <a:endParaRPr sz="6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3881100" y="1895550"/>
            <a:ext cx="1381800" cy="1352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5665788" y="1895550"/>
            <a:ext cx="1381800" cy="1352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7450500" y="1895550"/>
            <a:ext cx="1381800" cy="1352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563" y="2129713"/>
            <a:ext cx="884076" cy="88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1150" y="2129725"/>
            <a:ext cx="884076" cy="88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4663" y="2129714"/>
            <a:ext cx="884076" cy="88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99350" y="2129713"/>
            <a:ext cx="884076" cy="88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9987" y="-18700"/>
            <a:ext cx="9183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246013" y="298175"/>
            <a:ext cx="5928300" cy="554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B7B7B7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ARQUITECTURA COMPLETA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471600" y="3735558"/>
            <a:ext cx="836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023"/>
                </a:solidFill>
                <a:latin typeface="Montserrat"/>
                <a:ea typeface="Montserrat"/>
                <a:cs typeface="Montserrat"/>
                <a:sym typeface="Montserrat"/>
              </a:rPr>
              <a:t>Infraestructura</a:t>
            </a:r>
            <a:endParaRPr sz="1600">
              <a:solidFill>
                <a:srgbClr val="20202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8" name="Google Shape;128;p18"/>
          <p:cNvCxnSpPr/>
          <p:nvPr/>
        </p:nvCxnSpPr>
        <p:spPr>
          <a:xfrm>
            <a:off x="626787" y="3756817"/>
            <a:ext cx="8049600" cy="135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828" y="2596086"/>
            <a:ext cx="825797" cy="50817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863034" y="1794396"/>
            <a:ext cx="10890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023"/>
                </a:solidFill>
                <a:latin typeface="Montserrat"/>
                <a:ea typeface="Montserrat"/>
                <a:cs typeface="Montserrat"/>
                <a:sym typeface="Montserrat"/>
              </a:rPr>
              <a:t>Ingestión</a:t>
            </a:r>
            <a:endParaRPr sz="1600">
              <a:solidFill>
                <a:srgbClr val="20202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1" name="Google Shape;131;p18"/>
          <p:cNvCxnSpPr/>
          <p:nvPr/>
        </p:nvCxnSpPr>
        <p:spPr>
          <a:xfrm rot="10800000" flipH="1">
            <a:off x="640274" y="1718630"/>
            <a:ext cx="7997400" cy="111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8"/>
          <p:cNvCxnSpPr/>
          <p:nvPr/>
        </p:nvCxnSpPr>
        <p:spPr>
          <a:xfrm>
            <a:off x="2145268" y="1802786"/>
            <a:ext cx="10800" cy="18732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3" name="Google Shape;13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218" y="2234233"/>
            <a:ext cx="393421" cy="39342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</p:pic>
      <p:sp>
        <p:nvSpPr>
          <p:cNvPr id="134" name="Google Shape;134;p18"/>
          <p:cNvSpPr txBox="1"/>
          <p:nvPr/>
        </p:nvSpPr>
        <p:spPr>
          <a:xfrm>
            <a:off x="4658500" y="1788125"/>
            <a:ext cx="12717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023"/>
                </a:solidFill>
                <a:latin typeface="Montserrat"/>
                <a:ea typeface="Montserrat"/>
                <a:cs typeface="Montserrat"/>
                <a:sym typeface="Montserrat"/>
              </a:rPr>
              <a:t>Procesado</a:t>
            </a:r>
            <a:endParaRPr sz="1600">
              <a:solidFill>
                <a:srgbClr val="20202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5" name="Google Shape;135;p18"/>
          <p:cNvCxnSpPr/>
          <p:nvPr/>
        </p:nvCxnSpPr>
        <p:spPr>
          <a:xfrm>
            <a:off x="6384438" y="1796031"/>
            <a:ext cx="10800" cy="18732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6612088" y="2683623"/>
            <a:ext cx="1864200" cy="21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8"/>
          <p:cNvCxnSpPr/>
          <p:nvPr/>
        </p:nvCxnSpPr>
        <p:spPr>
          <a:xfrm flipH="1">
            <a:off x="3886928" y="1832525"/>
            <a:ext cx="1500" cy="1836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p18"/>
          <p:cNvSpPr txBox="1"/>
          <p:nvPr/>
        </p:nvSpPr>
        <p:spPr>
          <a:xfrm>
            <a:off x="4429150" y="2688538"/>
            <a:ext cx="16344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023"/>
                </a:solidFill>
                <a:latin typeface="Montserrat"/>
                <a:ea typeface="Montserrat"/>
                <a:cs typeface="Montserrat"/>
                <a:sym typeface="Montserrat"/>
              </a:rPr>
              <a:t>Almacenado</a:t>
            </a:r>
            <a:endParaRPr sz="1600">
              <a:solidFill>
                <a:srgbClr val="20202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2448786" y="1794397"/>
            <a:ext cx="1271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023"/>
                </a:solidFill>
                <a:latin typeface="Montserrat"/>
                <a:ea typeface="Montserrat"/>
                <a:cs typeface="Montserrat"/>
                <a:sym typeface="Montserrat"/>
              </a:rPr>
              <a:t>Streaming</a:t>
            </a:r>
            <a:endParaRPr sz="1600">
              <a:solidFill>
                <a:srgbClr val="20202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6740622" y="2677040"/>
            <a:ext cx="15654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023"/>
                </a:solidFill>
                <a:latin typeface="Montserrat"/>
                <a:ea typeface="Montserrat"/>
                <a:cs typeface="Montserrat"/>
                <a:sym typeface="Montserrat"/>
              </a:rPr>
              <a:t>Monitorización</a:t>
            </a:r>
            <a:endParaRPr sz="1600">
              <a:solidFill>
                <a:srgbClr val="20202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6860333" y="1726369"/>
            <a:ext cx="15654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023"/>
                </a:solidFill>
                <a:latin typeface="Montserrat"/>
                <a:ea typeface="Montserrat"/>
                <a:cs typeface="Montserrat"/>
                <a:sym typeface="Montserrat"/>
              </a:rPr>
              <a:t>Visualización</a:t>
            </a:r>
            <a:endParaRPr sz="1600">
              <a:solidFill>
                <a:srgbClr val="20202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499806" y="1261538"/>
            <a:ext cx="20919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023"/>
                </a:solidFill>
                <a:latin typeface="Montserrat"/>
                <a:ea typeface="Montserrat"/>
                <a:cs typeface="Montserrat"/>
                <a:sym typeface="Montserrat"/>
              </a:rPr>
              <a:t>Calidad del dato</a:t>
            </a:r>
            <a:endParaRPr sz="1600">
              <a:solidFill>
                <a:srgbClr val="20202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13B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3" name="Google Shape;143;p18"/>
          <p:cNvCxnSpPr/>
          <p:nvPr/>
        </p:nvCxnSpPr>
        <p:spPr>
          <a:xfrm rot="10800000" flipH="1">
            <a:off x="4050427" y="2685945"/>
            <a:ext cx="2126700" cy="15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4" name="Google Shape;144;p18"/>
          <p:cNvPicPr preferRelativeResize="0"/>
          <p:nvPr/>
        </p:nvPicPr>
        <p:blipFill rotWithShape="1">
          <a:blip r:embed="rId6">
            <a:alphaModFix/>
          </a:blip>
          <a:srcRect l="5490" t="24170" r="11314" b="28841"/>
          <a:stretch/>
        </p:blipFill>
        <p:spPr>
          <a:xfrm>
            <a:off x="6513270" y="3017429"/>
            <a:ext cx="2091846" cy="60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 rotWithShape="1">
          <a:blip r:embed="rId7">
            <a:alphaModFix/>
          </a:blip>
          <a:srcRect l="680" t="37312" r="-679" b="37315"/>
          <a:stretch/>
        </p:blipFill>
        <p:spPr>
          <a:xfrm>
            <a:off x="1707994" y="4129864"/>
            <a:ext cx="3004365" cy="50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81775" y="4129785"/>
            <a:ext cx="2189534" cy="47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82310" y="2935778"/>
            <a:ext cx="1699457" cy="78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 rotWithShape="1">
          <a:blip r:embed="rId10">
            <a:alphaModFix/>
          </a:blip>
          <a:srcRect t="27427" b="31919"/>
          <a:stretch/>
        </p:blipFill>
        <p:spPr>
          <a:xfrm>
            <a:off x="6579958" y="2202173"/>
            <a:ext cx="806627" cy="3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63267" y="3122396"/>
            <a:ext cx="1473708" cy="508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45060" y="2440329"/>
            <a:ext cx="1152631" cy="605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97676" y="1260395"/>
            <a:ext cx="393421" cy="39342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 txBox="1"/>
          <p:nvPr/>
        </p:nvSpPr>
        <p:spPr>
          <a:xfrm>
            <a:off x="3762122" y="1290020"/>
            <a:ext cx="11634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02023"/>
                </a:solidFill>
                <a:latin typeface="Montserrat"/>
                <a:ea typeface="Montserrat"/>
                <a:cs typeface="Montserrat"/>
                <a:sym typeface="Montserrat"/>
              </a:rPr>
              <a:t>AQTIVA</a:t>
            </a:r>
            <a:endParaRPr>
              <a:solidFill>
                <a:srgbClr val="20202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 rotWithShape="1">
          <a:blip r:embed="rId14">
            <a:alphaModFix/>
          </a:blip>
          <a:srcRect t="28637" b="24447"/>
          <a:stretch/>
        </p:blipFill>
        <p:spPr>
          <a:xfrm>
            <a:off x="4069450" y="2103475"/>
            <a:ext cx="2091850" cy="6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155" name="Google Shape;155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571300" y="2263829"/>
            <a:ext cx="987798" cy="204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/>
        </p:nvSpPr>
        <p:spPr>
          <a:xfrm>
            <a:off x="311700" y="254825"/>
            <a:ext cx="263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INGESTION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3097" y="2262892"/>
            <a:ext cx="1619600" cy="9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 txBox="1"/>
          <p:nvPr/>
        </p:nvSpPr>
        <p:spPr>
          <a:xfrm>
            <a:off x="3107450" y="1201300"/>
            <a:ext cx="236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Interfaz amigable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4156975" y="2095350"/>
            <a:ext cx="236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Rapidez y agilidad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4174250" y="3015875"/>
            <a:ext cx="263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Open source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167" name="Google Shape;167;p19"/>
          <p:cNvSpPr txBox="1"/>
          <p:nvPr/>
        </p:nvSpPr>
        <p:spPr>
          <a:xfrm>
            <a:off x="3185400" y="3999400"/>
            <a:ext cx="2631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Procesador específico para Twitter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4375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/>
        </p:nvSpPr>
        <p:spPr>
          <a:xfrm>
            <a:off x="311700" y="254825"/>
            <a:ext cx="294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STREAMING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74" name="Google Shape;17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367" y="2047573"/>
            <a:ext cx="2126949" cy="111800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/>
          <p:nvPr/>
        </p:nvSpPr>
        <p:spPr>
          <a:xfrm>
            <a:off x="5775750" y="2083238"/>
            <a:ext cx="256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Grandes volumenes  de datos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2883575" y="3889175"/>
            <a:ext cx="289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Organiza la información por topics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4332400" y="1140100"/>
            <a:ext cx="236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Baja latencia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5459550" y="3241775"/>
            <a:ext cx="236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Escalable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887700" y="1412225"/>
            <a:ext cx="271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Nexo entre ingestión y procesamiento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246350" y="3046373"/>
            <a:ext cx="2652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Previene la pérdida de información con su sistema de cola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/>
        </p:nvSpPr>
        <p:spPr>
          <a:xfrm>
            <a:off x="311700" y="254825"/>
            <a:ext cx="316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0202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PROCESAMIENTO</a:t>
            </a:r>
            <a:endParaRPr sz="2400">
              <a:solidFill>
                <a:srgbClr val="20202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450" y="168925"/>
            <a:ext cx="2538825" cy="17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400" y="2516050"/>
            <a:ext cx="573405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 txBox="1"/>
          <p:nvPr/>
        </p:nvSpPr>
        <p:spPr>
          <a:xfrm>
            <a:off x="690275" y="1208375"/>
            <a:ext cx="415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Distribuido y escalable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690275" y="1589375"/>
            <a:ext cx="187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Micro-batching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662950" y="2008025"/>
            <a:ext cx="356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Agrupación en ventanas temporales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6487225" y="3086075"/>
            <a:ext cx="248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Conectividad con otras herramientas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1003</Words>
  <Application>Microsoft Macintosh PowerPoint</Application>
  <PresentationFormat>On-screen Show (16:9)</PresentationFormat>
  <Paragraphs>300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Montserrat Thin</vt:lpstr>
      <vt:lpstr>Montserrat</vt:lpstr>
      <vt:lpstr>Montserrat Light</vt:lpstr>
      <vt:lpstr>Roboto</vt:lpstr>
      <vt:lpstr>Arial</vt:lpstr>
      <vt:lpstr>Montserrat ExtraLight</vt:lpstr>
      <vt:lpstr>Consolas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Usuario de Microsoft Office</cp:lastModifiedBy>
  <cp:revision>1</cp:revision>
  <dcterms:modified xsi:type="dcterms:W3CDTF">2021-02-05T22:52:52Z</dcterms:modified>
</cp:coreProperties>
</file>